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Overpass"/>
      <p:regular r:id="rId31"/>
      <p:bold r:id="rId32"/>
      <p:italic r:id="rId33"/>
      <p:boldItalic r:id="rId34"/>
    </p:embeddedFont>
    <p:embeddedFont>
      <p:font typeface="ABeeZee"/>
      <p:regular r:id="rId35"/>
      <p: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verpass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Overpass-italic.fntdata"/><Relationship Id="rId10" Type="http://schemas.openxmlformats.org/officeDocument/2006/relationships/slide" Target="slides/slide5.xml"/><Relationship Id="rId32" Type="http://schemas.openxmlformats.org/officeDocument/2006/relationships/font" Target="fonts/Overpass-bold.fntdata"/><Relationship Id="rId13" Type="http://schemas.openxmlformats.org/officeDocument/2006/relationships/slide" Target="slides/slide8.xml"/><Relationship Id="rId35" Type="http://schemas.openxmlformats.org/officeDocument/2006/relationships/font" Target="fonts/ABeeZee-regular.fntdata"/><Relationship Id="rId12" Type="http://schemas.openxmlformats.org/officeDocument/2006/relationships/slide" Target="slides/slide7.xml"/><Relationship Id="rId34" Type="http://schemas.openxmlformats.org/officeDocument/2006/relationships/font" Target="fonts/Overpass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ABeeZee-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news.crunchbase.com/news/the-revenue-costs-and-margins-behind-birds-scooters/#:~:text=Bird%20generated%20%243.65%20per%20ride,Bird%20and%20other%20scooter%20companies" TargetMode="Externa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g72e32b764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g72e32b764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30% decline in transit =&gt; driving</a:t>
            </a:r>
            <a:endParaRPr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Averages 23% reduction in commuting VMT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84657bfa6a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84657bfa6a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72e32b7641_3_6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72e32b7641_3_6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Bird averages $3.65 per ride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https://venturebeat.com/2020/01/27/bird-raises-75-million-more-and-acquires-escooter-startup-circ/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ab15494a11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ab15494a11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Pie chart from (add in 19% gross margin to chart):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https://news.crunchbase.com/news/the-revenue-costs-and-margins-behind-birds-scooters/#:~:text=Bird%20generated%20%243.65%20per%20ride,Bird%20and%20other%20scooter%20companies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https://www.theinformation.com/articles/inside-birds-scooter-economics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8001ae6bff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8001ae6bff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2e32b7641_3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72e32b7641_3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d51d316f60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d51d316f60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730d517a62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730d517a62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730e3e6d1a_4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730e3e6d1a_4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2e32b7641_3_8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72e32b7641_3_8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84657bfa6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84657bfa6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72e32b7641_0_2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72e32b7641_0_2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541d0e83b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541d0e83b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7f146dfaa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7f146dfaa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730d517a62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730d517a62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72e32b7641_3_8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72e32b7641_3_8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84657bfa6a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84657bfa6a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ab15494a11_4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ab15494a11_4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Many commuters will embrace alternatives...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Park &amp; Pedal eBikes don’t pay congestion charges, and don’t sit in traffic...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781aa1642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781aa1642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It is</a:t>
            </a:r>
            <a:r>
              <a:rPr lang="en"/>
              <a:t> like Park &amp; Ride, except with e-bikes instead of buses and trains.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Uses the most efficient mode of travel for each leg of the journey.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(drive when driving makes sense, and cycle when congestion increases).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77f146dfa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77f146dfa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50872bdf2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" name="Google Shape;91;gd50872bdf2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d50872bdf2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d50872bdf2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72e32b7641_0_4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72e32b7641_0_4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Mention reservations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72e32b7641_0_1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72e32b7641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72e32b7641_0_3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72e32b7641_0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-$200,000/space for MIT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-Allows businesses to grow and expand even if they’re not served by transit or other transportation options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" name="Google Shape;24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2" name="Google Shape;32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3" name="Google Shape;33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6" name="Google Shape;36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BeeZee"/>
              <a:buNone/>
              <a:defRPr b="1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eZee"/>
              <a:buNone/>
              <a:defRPr sz="28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eZee"/>
              <a:buNone/>
              <a:defRPr sz="28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eZee"/>
              <a:buNone/>
              <a:defRPr sz="28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eZee"/>
              <a:buNone/>
              <a:defRPr sz="28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eZee"/>
              <a:buNone/>
              <a:defRPr sz="28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eZee"/>
              <a:buNone/>
              <a:defRPr sz="28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eZee"/>
              <a:buNone/>
              <a:defRPr sz="28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BeeZee"/>
              <a:buNone/>
              <a:defRPr sz="28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ABeeZee"/>
              <a:buChar char="●"/>
              <a:defRPr sz="1800">
                <a:latin typeface="ABeeZee"/>
                <a:ea typeface="ABeeZee"/>
                <a:cs typeface="ABeeZee"/>
                <a:sym typeface="ABeeZee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eZee"/>
              <a:buChar char="○"/>
              <a:defRPr>
                <a:latin typeface="ABeeZee"/>
                <a:ea typeface="ABeeZee"/>
                <a:cs typeface="ABeeZee"/>
                <a:sym typeface="ABeeZee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eZee"/>
              <a:buChar char="■"/>
              <a:defRPr>
                <a:latin typeface="ABeeZee"/>
                <a:ea typeface="ABeeZee"/>
                <a:cs typeface="ABeeZee"/>
                <a:sym typeface="ABeeZee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eZee"/>
              <a:buChar char="●"/>
              <a:defRPr>
                <a:latin typeface="ABeeZee"/>
                <a:ea typeface="ABeeZee"/>
                <a:cs typeface="ABeeZee"/>
                <a:sym typeface="ABeeZee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eZee"/>
              <a:buChar char="○"/>
              <a:defRPr>
                <a:latin typeface="ABeeZee"/>
                <a:ea typeface="ABeeZee"/>
                <a:cs typeface="ABeeZee"/>
                <a:sym typeface="ABeeZee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eZee"/>
              <a:buChar char="■"/>
              <a:defRPr>
                <a:latin typeface="ABeeZee"/>
                <a:ea typeface="ABeeZee"/>
                <a:cs typeface="ABeeZee"/>
                <a:sym typeface="ABeeZee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eZee"/>
              <a:buChar char="●"/>
              <a:defRPr>
                <a:latin typeface="ABeeZee"/>
                <a:ea typeface="ABeeZee"/>
                <a:cs typeface="ABeeZee"/>
                <a:sym typeface="ABeeZee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ABeeZee"/>
              <a:buChar char="○"/>
              <a:defRPr>
                <a:latin typeface="ABeeZee"/>
                <a:ea typeface="ABeeZee"/>
                <a:cs typeface="ABeeZee"/>
                <a:sym typeface="ABeeZee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ABeeZee"/>
              <a:buChar char="■"/>
              <a:defRPr>
                <a:latin typeface="ABeeZee"/>
                <a:ea typeface="ABeeZee"/>
                <a:cs typeface="ABeeZee"/>
                <a:sym typeface="ABeeZee"/>
              </a:defRPr>
            </a:lvl9pPr>
          </a:lstStyle>
          <a:p/>
        </p:txBody>
      </p:sp>
      <p:sp>
        <p:nvSpPr>
          <p:cNvPr id="8" name="Google Shape;8;p1"/>
          <p:cNvSpPr/>
          <p:nvPr/>
        </p:nvSpPr>
        <p:spPr>
          <a:xfrm>
            <a:off x="0" y="4943525"/>
            <a:ext cx="9144000" cy="209400"/>
          </a:xfrm>
          <a:prstGeom prst="rect">
            <a:avLst/>
          </a:prstGeom>
          <a:solidFill>
            <a:srgbClr val="2CBF8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0" y="4897054"/>
            <a:ext cx="5847300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© 2021 Metro Mobility, All Rights Reserved  |  CONFIDENTIAL INFORMATION</a:t>
            </a:r>
            <a:endParaRPr sz="80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0" name="Google Shape;10;p1"/>
          <p:cNvSpPr txBox="1"/>
          <p:nvPr/>
        </p:nvSpPr>
        <p:spPr>
          <a:xfrm>
            <a:off x="8567708" y="485713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‹#›</a:t>
            </a:fld>
            <a:endParaRPr sz="80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9.png"/><Relationship Id="rId4" Type="http://schemas.openxmlformats.org/officeDocument/2006/relationships/image" Target="../media/image32.png"/><Relationship Id="rId5" Type="http://schemas.openxmlformats.org/officeDocument/2006/relationships/image" Target="../media/image16.jpg"/><Relationship Id="rId6" Type="http://schemas.openxmlformats.org/officeDocument/2006/relationships/image" Target="../media/image19.jpg"/><Relationship Id="rId7" Type="http://schemas.openxmlformats.org/officeDocument/2006/relationships/image" Target="../media/image66.png"/><Relationship Id="rId8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png"/><Relationship Id="rId4" Type="http://schemas.openxmlformats.org/officeDocument/2006/relationships/image" Target="../media/image6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jenniferdill.net/types-of-cyclists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jpg"/><Relationship Id="rId4" Type="http://schemas.openxmlformats.org/officeDocument/2006/relationships/image" Target="../media/image26.png"/><Relationship Id="rId5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8.jpg"/><Relationship Id="rId4" Type="http://schemas.openxmlformats.org/officeDocument/2006/relationships/image" Target="../media/image22.png"/></Relationships>
</file>

<file path=ppt/slides/_rels/slide16.xml.rels><?xml version="1.0" encoding="UTF-8" standalone="yes"?><Relationships xmlns="http://schemas.openxmlformats.org/package/2006/relationships"><Relationship Id="rId11" Type="http://schemas.openxmlformats.org/officeDocument/2006/relationships/image" Target="../media/image34.jpg"/><Relationship Id="rId10" Type="http://schemas.openxmlformats.org/officeDocument/2006/relationships/image" Target="../media/image29.jpg"/><Relationship Id="rId13" Type="http://schemas.openxmlformats.org/officeDocument/2006/relationships/image" Target="../media/image38.png"/><Relationship Id="rId1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7.png"/><Relationship Id="rId4" Type="http://schemas.openxmlformats.org/officeDocument/2006/relationships/image" Target="../media/image20.jpg"/><Relationship Id="rId9" Type="http://schemas.openxmlformats.org/officeDocument/2006/relationships/image" Target="../media/image40.png"/><Relationship Id="rId15" Type="http://schemas.openxmlformats.org/officeDocument/2006/relationships/image" Target="../media/image36.png"/><Relationship Id="rId14" Type="http://schemas.openxmlformats.org/officeDocument/2006/relationships/image" Target="../media/image42.png"/><Relationship Id="rId5" Type="http://schemas.openxmlformats.org/officeDocument/2006/relationships/image" Target="../media/image21.png"/><Relationship Id="rId6" Type="http://schemas.openxmlformats.org/officeDocument/2006/relationships/image" Target="../media/image62.jpg"/><Relationship Id="rId7" Type="http://schemas.openxmlformats.org/officeDocument/2006/relationships/image" Target="../media/image31.png"/><Relationship Id="rId8" Type="http://schemas.openxmlformats.org/officeDocument/2006/relationships/image" Target="../media/image3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3.png"/><Relationship Id="rId4" Type="http://schemas.openxmlformats.org/officeDocument/2006/relationships/image" Target="../media/image6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Relationship Id="rId4" Type="http://schemas.openxmlformats.org/officeDocument/2006/relationships/image" Target="../media/image45.jpg"/><Relationship Id="rId5" Type="http://schemas.openxmlformats.org/officeDocument/2006/relationships/image" Target="../media/image54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www.mckinsey.com/industries/automotive-and-assembly/our-insights/micromobilitys-15000-mile-checkup#" TargetMode="External"/><Relationship Id="rId4" Type="http://schemas.openxmlformats.org/officeDocument/2006/relationships/image" Target="../media/image6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6.png"/><Relationship Id="rId4" Type="http://schemas.openxmlformats.org/officeDocument/2006/relationships/image" Target="../media/image4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2.jpg"/><Relationship Id="rId4" Type="http://schemas.openxmlformats.org/officeDocument/2006/relationships/image" Target="../media/image4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0.png"/><Relationship Id="rId4" Type="http://schemas.openxmlformats.org/officeDocument/2006/relationships/image" Target="../media/image48.png"/></Relationships>
</file>

<file path=ppt/slides/_rels/slide24.xml.rels><?xml version="1.0" encoding="UTF-8" standalone="yes"?><Relationships xmlns="http://schemas.openxmlformats.org/package/2006/relationships"><Relationship Id="rId10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3.png"/><Relationship Id="rId4" Type="http://schemas.openxmlformats.org/officeDocument/2006/relationships/image" Target="../media/image49.png"/><Relationship Id="rId9" Type="http://schemas.openxmlformats.org/officeDocument/2006/relationships/image" Target="../media/image63.png"/><Relationship Id="rId5" Type="http://schemas.openxmlformats.org/officeDocument/2006/relationships/image" Target="../media/image51.png"/><Relationship Id="rId6" Type="http://schemas.openxmlformats.org/officeDocument/2006/relationships/image" Target="../media/image56.png"/><Relationship Id="rId7" Type="http://schemas.openxmlformats.org/officeDocument/2006/relationships/image" Target="../media/image59.png"/><Relationship Id="rId8" Type="http://schemas.openxmlformats.org/officeDocument/2006/relationships/image" Target="../media/image5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8.png"/><Relationship Id="rId4" Type="http://schemas.openxmlformats.org/officeDocument/2006/relationships/image" Target="../media/image60.png"/><Relationship Id="rId5" Type="http://schemas.openxmlformats.org/officeDocument/2006/relationships/hyperlink" Target="https://www.mckinsey.com/features/mckinsey-center-for-future-mobility/overview/autonomous-driving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www.youtube.com/watch?v=cc05kEQjwSk" TargetMode="External"/><Relationship Id="rId4" Type="http://schemas.openxmlformats.org/officeDocument/2006/relationships/image" Target="../media/image14.jpg"/><Relationship Id="rId5" Type="http://schemas.openxmlformats.org/officeDocument/2006/relationships/hyperlink" Target="https://youtu.be/cc05kEQjwSk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jpg"/><Relationship Id="rId4" Type="http://schemas.openxmlformats.org/officeDocument/2006/relationships/image" Target="../media/image1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5.png"/><Relationship Id="rId4" Type="http://schemas.openxmlformats.org/officeDocument/2006/relationships/image" Target="../media/image1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hyperlink" Target="https://nouvelles.umontreal.ca/en/article/2015/05/26/youre-driving-yourself-to-burnout-literally/" TargetMode="External"/><Relationship Id="rId5" Type="http://schemas.openxmlformats.org/officeDocument/2006/relationships/image" Target="../media/image2.png"/><Relationship Id="rId6" Type="http://schemas.openxmlformats.org/officeDocument/2006/relationships/image" Target="../media/image11.png"/><Relationship Id="rId7" Type="http://schemas.openxmlformats.org/officeDocument/2006/relationships/image" Target="../media/image1.png"/><Relationship Id="rId8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13419" l="0" r="3651" t="0"/>
          <a:stretch/>
        </p:blipFill>
        <p:spPr>
          <a:xfrm>
            <a:off x="5125500" y="0"/>
            <a:ext cx="4018501" cy="494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975" y="1276725"/>
            <a:ext cx="5483101" cy="96482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6267650" y="1200525"/>
            <a:ext cx="4542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TM</a:t>
            </a:r>
            <a:endParaRPr sz="800"/>
          </a:p>
        </p:txBody>
      </p:sp>
      <p:sp>
        <p:nvSpPr>
          <p:cNvPr id="59" name="Google Shape;59;p13"/>
          <p:cNvSpPr txBox="1"/>
          <p:nvPr/>
        </p:nvSpPr>
        <p:spPr>
          <a:xfrm>
            <a:off x="1057400" y="2415375"/>
            <a:ext cx="5256600" cy="5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Making shared micromobility accessible for the first time to 38 million U.S. commuters </a:t>
            </a:r>
            <a:endParaRPr sz="2000"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25" y="755851"/>
            <a:ext cx="2727500" cy="107135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2"/>
          <p:cNvSpPr txBox="1"/>
          <p:nvPr/>
        </p:nvSpPr>
        <p:spPr>
          <a:xfrm>
            <a:off x="2865200" y="855200"/>
            <a:ext cx="3468900" cy="10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With one motion plugging in eBike: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AutoNum type="arabicParenR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Locks the eBike to station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AutoNum type="arabicParenR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Ends the rental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ABeeZee"/>
              <a:buAutoNum type="arabicParenR"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Begins charging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62" name="Google Shape;162;p22"/>
          <p:cNvSpPr txBox="1"/>
          <p:nvPr/>
        </p:nvSpPr>
        <p:spPr>
          <a:xfrm>
            <a:off x="155448" y="73152"/>
            <a:ext cx="8451600" cy="9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33CE9A"/>
                </a:solidFill>
                <a:latin typeface="ABeeZee"/>
                <a:ea typeface="ABeeZee"/>
                <a:cs typeface="ABeeZee"/>
                <a:sym typeface="ABeeZee"/>
              </a:rPr>
              <a:t>Park &amp; Pedal</a:t>
            </a:r>
            <a:r>
              <a:rPr b="1" lang="en" sz="2600">
                <a:latin typeface="ABeeZee"/>
                <a:ea typeface="ABeeZee"/>
                <a:cs typeface="ABeeZee"/>
                <a:sym typeface="ABeeZee"/>
              </a:rPr>
              <a:t> uses multiple tech developments:</a:t>
            </a:r>
            <a:endParaRPr b="1" sz="26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6E899E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63" name="Google Shape;16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8725" y="2072150"/>
            <a:ext cx="1995325" cy="1252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67450" y="2213447"/>
            <a:ext cx="5378514" cy="1071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2"/>
          <p:cNvPicPr preferRelativeResize="0"/>
          <p:nvPr/>
        </p:nvPicPr>
        <p:blipFill rotWithShape="1">
          <a:blip r:embed="rId6">
            <a:alphaModFix/>
          </a:blip>
          <a:srcRect b="6439" l="4553" r="2896" t="47794"/>
          <a:stretch/>
        </p:blipFill>
        <p:spPr>
          <a:xfrm>
            <a:off x="6266125" y="913450"/>
            <a:ext cx="2750369" cy="107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2"/>
          <p:cNvPicPr preferRelativeResize="0"/>
          <p:nvPr/>
        </p:nvPicPr>
        <p:blipFill rotWithShape="1">
          <a:blip r:embed="rId7">
            <a:alphaModFix/>
          </a:blip>
          <a:srcRect b="15732" l="0" r="0" t="0"/>
          <a:stretch/>
        </p:blipFill>
        <p:spPr>
          <a:xfrm>
            <a:off x="2427750" y="3477575"/>
            <a:ext cx="832519" cy="1465901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22"/>
          <p:cNvSpPr/>
          <p:nvPr/>
        </p:nvSpPr>
        <p:spPr>
          <a:xfrm>
            <a:off x="5422000" y="3477575"/>
            <a:ext cx="3569100" cy="1393200"/>
          </a:xfrm>
          <a:prstGeom prst="rect">
            <a:avLst/>
          </a:prstGeom>
          <a:solidFill>
            <a:srgbClr val="3AFFBC">
              <a:alpha val="2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8" name="Google Shape;168;p22"/>
          <p:cNvSpPr/>
          <p:nvPr/>
        </p:nvSpPr>
        <p:spPr>
          <a:xfrm>
            <a:off x="5422000" y="3477575"/>
            <a:ext cx="3569100" cy="1393200"/>
          </a:xfrm>
          <a:prstGeom prst="rect">
            <a:avLst/>
          </a:prstGeom>
          <a:noFill/>
          <a:ln cap="flat" cmpd="sng" w="19050">
            <a:solidFill>
              <a:srgbClr val="2CBF8D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75578" y="3636896"/>
            <a:ext cx="899006" cy="926959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2"/>
          <p:cNvSpPr txBox="1"/>
          <p:nvPr/>
        </p:nvSpPr>
        <p:spPr>
          <a:xfrm>
            <a:off x="6640810" y="3503831"/>
            <a:ext cx="2507400" cy="51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latin typeface="ABeeZee"/>
                <a:ea typeface="ABeeZee"/>
                <a:cs typeface="ABeeZee"/>
                <a:sym typeface="ABeeZee"/>
              </a:rPr>
              <a:t>Software Patents Pending</a:t>
            </a:r>
            <a:endParaRPr b="1" sz="12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71" name="Google Shape;171;p22"/>
          <p:cNvSpPr txBox="1"/>
          <p:nvPr/>
        </p:nvSpPr>
        <p:spPr>
          <a:xfrm>
            <a:off x="6640825" y="3706750"/>
            <a:ext cx="2350200" cy="7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• 67 system and method claims in total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• Covering   1) multimodal use case, 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    2) algorithms to identify optimal 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        </a:t>
            </a: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routes and mode transitions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72" name="Google Shape;172;p22"/>
          <p:cNvSpPr txBox="1"/>
          <p:nvPr/>
        </p:nvSpPr>
        <p:spPr>
          <a:xfrm>
            <a:off x="6640807" y="4170353"/>
            <a:ext cx="2298000" cy="55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00"/>
                </a:solidFill>
                <a:latin typeface="ABeeZee"/>
                <a:ea typeface="ABeeZee"/>
                <a:cs typeface="ABeeZee"/>
                <a:sym typeface="ABeeZee"/>
              </a:rPr>
              <a:t>Hardware Patents Pending</a:t>
            </a:r>
            <a:endParaRPr sz="1200"/>
          </a:p>
        </p:txBody>
      </p:sp>
      <p:sp>
        <p:nvSpPr>
          <p:cNvPr id="173" name="Google Shape;173;p22"/>
          <p:cNvSpPr txBox="1"/>
          <p:nvPr/>
        </p:nvSpPr>
        <p:spPr>
          <a:xfrm>
            <a:off x="6640807" y="4243094"/>
            <a:ext cx="2298000" cy="109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• One cable: Locks and charges eVehicle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• Novel lock: Onboard eVehicle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45720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      </a:t>
            </a:r>
            <a:endParaRPr/>
          </a:p>
        </p:txBody>
      </p:sp>
      <p:sp>
        <p:nvSpPr>
          <p:cNvPr id="174" name="Google Shape;174;p22"/>
          <p:cNvSpPr txBox="1"/>
          <p:nvPr/>
        </p:nvSpPr>
        <p:spPr>
          <a:xfrm>
            <a:off x="3489750" y="3571750"/>
            <a:ext cx="2222700" cy="109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BeeZee"/>
                <a:ea typeface="ABeeZee"/>
                <a:cs typeface="ABeeZee"/>
                <a:sym typeface="ABeeZee"/>
              </a:rPr>
              <a:t>Intellectual </a:t>
            </a:r>
            <a:endParaRPr b="1" sz="16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BeeZee"/>
                <a:ea typeface="ABeeZee"/>
                <a:cs typeface="ABeeZee"/>
                <a:sym typeface="ABeeZee"/>
              </a:rPr>
              <a:t>Property</a:t>
            </a:r>
            <a:endParaRPr b="1" sz="16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CBF8D"/>
                </a:solidFill>
                <a:latin typeface="ABeeZee"/>
                <a:ea typeface="ABeeZee"/>
                <a:cs typeface="ABeeZee"/>
                <a:sym typeface="ABeeZee"/>
              </a:rPr>
              <a:t>Filed by </a:t>
            </a:r>
            <a:endParaRPr b="1" sz="1000">
              <a:solidFill>
                <a:srgbClr val="2CBF8D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CBF8D"/>
                </a:solidFill>
                <a:latin typeface="ABeeZee"/>
                <a:ea typeface="ABeeZee"/>
                <a:cs typeface="ABeeZee"/>
                <a:sym typeface="ABeeZee"/>
              </a:rPr>
              <a:t>Sughrue Mion PLLC:</a:t>
            </a:r>
            <a:endParaRPr b="1" sz="1000">
              <a:solidFill>
                <a:srgbClr val="2CBF8D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cxnSp>
        <p:nvCxnSpPr>
          <p:cNvPr id="175" name="Google Shape;175;p22"/>
          <p:cNvCxnSpPr/>
          <p:nvPr/>
        </p:nvCxnSpPr>
        <p:spPr>
          <a:xfrm>
            <a:off x="0" y="2061000"/>
            <a:ext cx="9149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6" name="Google Shape;176;p22"/>
          <p:cNvSpPr txBox="1"/>
          <p:nvPr/>
        </p:nvSpPr>
        <p:spPr>
          <a:xfrm>
            <a:off x="71000" y="3747250"/>
            <a:ext cx="2507400" cy="8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BeeZee"/>
                <a:ea typeface="ABeeZee"/>
                <a:cs typeface="ABeeZee"/>
                <a:sym typeface="ABeeZee"/>
              </a:rPr>
              <a:t>AI optimized route </a:t>
            </a:r>
            <a:endParaRPr b="1" sz="16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BeeZee"/>
                <a:ea typeface="ABeeZee"/>
                <a:cs typeface="ABeeZee"/>
                <a:sym typeface="ABeeZee"/>
              </a:rPr>
              <a:t>finding app</a:t>
            </a:r>
            <a:endParaRPr/>
          </a:p>
        </p:txBody>
      </p:sp>
      <p:cxnSp>
        <p:nvCxnSpPr>
          <p:cNvPr id="177" name="Google Shape;177;p22"/>
          <p:cNvCxnSpPr/>
          <p:nvPr/>
        </p:nvCxnSpPr>
        <p:spPr>
          <a:xfrm rot="10800000">
            <a:off x="3804175" y="3400575"/>
            <a:ext cx="900" cy="15429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8" name="Google Shape;178;p22"/>
          <p:cNvCxnSpPr/>
          <p:nvPr/>
        </p:nvCxnSpPr>
        <p:spPr>
          <a:xfrm>
            <a:off x="-2850" y="3399275"/>
            <a:ext cx="91497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3"/>
          <p:cNvSpPr txBox="1"/>
          <p:nvPr/>
        </p:nvSpPr>
        <p:spPr>
          <a:xfrm>
            <a:off x="2241750" y="866525"/>
            <a:ext cx="4660500" cy="334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u="sng"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BeeZee"/>
              <a:buAutoNum type="arabicPeriod"/>
            </a:pPr>
            <a:r>
              <a:rPr lang="en" u="sng">
                <a:latin typeface="ABeeZee"/>
                <a:ea typeface="ABeeZee"/>
                <a:cs typeface="ABeeZee"/>
                <a:sym typeface="ABeeZee"/>
              </a:rPr>
              <a:t>No daily collecting entire fleet for charging </a:t>
            </a:r>
            <a:endParaRPr u="sng">
              <a:latin typeface="ABeeZee"/>
              <a:ea typeface="ABeeZee"/>
              <a:cs typeface="ABeeZee"/>
              <a:sym typeface="ABeeZee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 Our charging is automatic</a:t>
            </a:r>
            <a:endParaRPr u="sng"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AutoNum type="arabicPeriod"/>
            </a:pPr>
            <a:r>
              <a:rPr lang="en" u="sng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No daily redistribution of entire fleet</a:t>
            </a:r>
            <a:endParaRPr u="sng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AutoNum type="arabicPeriod"/>
            </a:pPr>
            <a:r>
              <a:rPr lang="en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Bikes always locked to something </a:t>
            </a:r>
            <a:endParaRPr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‣ hard to steal/vandalize</a:t>
            </a:r>
            <a:endParaRPr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‣ not blocking sidewalks</a:t>
            </a:r>
            <a:endParaRPr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AutoNum type="arabicPeriod"/>
            </a:pPr>
            <a:r>
              <a:rPr lang="en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Vehicle life = 5-7+ years</a:t>
            </a:r>
            <a:endParaRPr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‣</a:t>
            </a:r>
            <a:r>
              <a:rPr lang="en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scooters =</a:t>
            </a:r>
            <a:r>
              <a:rPr lang="en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months</a:t>
            </a:r>
            <a:endParaRPr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84" name="Google Shape;184;p23"/>
          <p:cNvSpPr txBox="1"/>
          <p:nvPr/>
        </p:nvSpPr>
        <p:spPr>
          <a:xfrm>
            <a:off x="1273950" y="186550"/>
            <a:ext cx="6596100" cy="9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BeeZee"/>
                <a:ea typeface="ABeeZee"/>
                <a:cs typeface="ABeeZee"/>
                <a:sym typeface="ABeeZee"/>
              </a:rPr>
              <a:t>Vs. </a:t>
            </a:r>
            <a:r>
              <a:rPr b="1" lang="en" sz="2400">
                <a:latin typeface="ABeeZee"/>
                <a:ea typeface="ABeeZee"/>
                <a:cs typeface="ABeeZee"/>
                <a:sym typeface="ABeeZee"/>
              </a:rPr>
              <a:t>docked/dockless bike &amp; scooter share:</a:t>
            </a:r>
            <a:endParaRPr b="1" sz="24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33CE9A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85" name="Google Shape;185;p23"/>
          <p:cNvPicPr preferRelativeResize="0"/>
          <p:nvPr/>
        </p:nvPicPr>
        <p:blipFill rotWithShape="1">
          <a:blip r:embed="rId3">
            <a:alphaModFix/>
          </a:blip>
          <a:srcRect b="0" l="13129" r="22445" t="0"/>
          <a:stretch/>
        </p:blipFill>
        <p:spPr>
          <a:xfrm>
            <a:off x="152913" y="2941000"/>
            <a:ext cx="1699651" cy="188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 rotWithShape="1">
          <a:blip r:embed="rId4">
            <a:alphaModFix/>
          </a:blip>
          <a:srcRect b="6382" l="6382" r="8634" t="8634"/>
          <a:stretch/>
        </p:blipFill>
        <p:spPr>
          <a:xfrm>
            <a:off x="6511775" y="2941000"/>
            <a:ext cx="2509992" cy="188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4"/>
          <p:cNvSpPr txBox="1"/>
          <p:nvPr/>
        </p:nvSpPr>
        <p:spPr>
          <a:xfrm>
            <a:off x="1273950" y="569550"/>
            <a:ext cx="65961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BeeZee"/>
                <a:ea typeface="ABeeZee"/>
                <a:cs typeface="ABeeZee"/>
                <a:sym typeface="ABeeZee"/>
              </a:rPr>
              <a:t>Gross Margin vs. Other </a:t>
            </a:r>
            <a:r>
              <a:rPr b="1" lang="en" sz="2400">
                <a:latin typeface="ABeeZee"/>
                <a:ea typeface="ABeeZee"/>
                <a:cs typeface="ABeeZee"/>
                <a:sym typeface="ABeeZee"/>
              </a:rPr>
              <a:t>Micromobility</a:t>
            </a:r>
            <a:r>
              <a:rPr b="1" lang="en" sz="2400">
                <a:latin typeface="ABeeZee"/>
                <a:ea typeface="ABeeZee"/>
                <a:cs typeface="ABeeZee"/>
                <a:sym typeface="ABeeZee"/>
              </a:rPr>
              <a:t> </a:t>
            </a:r>
            <a:endParaRPr b="1" sz="24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33CE9A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92" name="Google Shape;192;p24"/>
          <p:cNvSpPr txBox="1"/>
          <p:nvPr/>
        </p:nvSpPr>
        <p:spPr>
          <a:xfrm>
            <a:off x="5747850" y="1348050"/>
            <a:ext cx="1915500" cy="5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BeeZee"/>
                <a:ea typeface="ABeeZee"/>
                <a:cs typeface="ABeeZee"/>
                <a:sym typeface="ABeeZee"/>
              </a:rPr>
              <a:t>Park &amp; Pedal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93" name="Google Shape;193;p24"/>
          <p:cNvSpPr txBox="1"/>
          <p:nvPr/>
        </p:nvSpPr>
        <p:spPr>
          <a:xfrm>
            <a:off x="1480650" y="1348050"/>
            <a:ext cx="1915500" cy="50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BeeZee"/>
                <a:ea typeface="ABeeZee"/>
                <a:cs typeface="ABeeZee"/>
                <a:sym typeface="ABeeZee"/>
              </a:rPr>
              <a:t>Bird</a:t>
            </a:r>
            <a:r>
              <a:rPr b="1" baseline="30000" lang="en" sz="12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1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94" name="Google Shape;194;p24"/>
          <p:cNvSpPr txBox="1"/>
          <p:nvPr/>
        </p:nvSpPr>
        <p:spPr>
          <a:xfrm>
            <a:off x="93600" y="4515850"/>
            <a:ext cx="9106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 u="sng">
              <a:solidFill>
                <a:srgbClr val="99999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u="sng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1</a:t>
            </a:r>
            <a:r>
              <a:rPr lang="en" sz="8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 Source: The Information - https://www.theinformation.com/articles/inside-birds-scooter-economics</a:t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195" name="Google Shape;195;p24" title="Bird"/>
          <p:cNvPicPr preferRelativeResize="0"/>
          <p:nvPr/>
        </p:nvPicPr>
        <p:blipFill rotWithShape="1">
          <a:blip r:embed="rId3">
            <a:alphaModFix/>
          </a:blip>
          <a:srcRect b="0" l="0" r="0" t="12449"/>
          <a:stretch/>
        </p:blipFill>
        <p:spPr>
          <a:xfrm>
            <a:off x="101833" y="1849950"/>
            <a:ext cx="4390980" cy="2377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4" title="Park &amp; Pedal"/>
          <p:cNvPicPr preferRelativeResize="0"/>
          <p:nvPr/>
        </p:nvPicPr>
        <p:blipFill rotWithShape="1">
          <a:blip r:embed="rId4">
            <a:alphaModFix/>
          </a:blip>
          <a:srcRect b="0" l="0" r="0" t="12449"/>
          <a:stretch/>
        </p:blipFill>
        <p:spPr>
          <a:xfrm>
            <a:off x="4606873" y="1849950"/>
            <a:ext cx="4390953" cy="23770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5"/>
          <p:cNvSpPr/>
          <p:nvPr/>
        </p:nvSpPr>
        <p:spPr>
          <a:xfrm>
            <a:off x="0" y="1476375"/>
            <a:ext cx="9144000" cy="2781300"/>
          </a:xfrm>
          <a:prstGeom prst="rect">
            <a:avLst/>
          </a:prstGeom>
          <a:solidFill>
            <a:srgbClr val="E4ED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5"/>
          <p:cNvSpPr txBox="1"/>
          <p:nvPr/>
        </p:nvSpPr>
        <p:spPr>
          <a:xfrm>
            <a:off x="305650" y="152400"/>
            <a:ext cx="3137100" cy="6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BeeZee"/>
                <a:ea typeface="ABeeZee"/>
                <a:cs typeface="ABeeZee"/>
                <a:sym typeface="ABeeZee"/>
              </a:rPr>
              <a:t>Market Size</a:t>
            </a:r>
            <a:endParaRPr b="1" sz="24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000000"/>
                </a:solidFill>
                <a:latin typeface="ABeeZee"/>
                <a:ea typeface="ABeeZee"/>
                <a:cs typeface="ABeeZee"/>
                <a:sym typeface="ABeeZee"/>
              </a:rPr>
              <a:t>Top 25 U.S. cities:</a:t>
            </a:r>
            <a:endParaRPr b="1" sz="28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2CBF8D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03" name="Google Shape;203;p25"/>
          <p:cNvSpPr txBox="1"/>
          <p:nvPr/>
        </p:nvSpPr>
        <p:spPr>
          <a:xfrm>
            <a:off x="111675" y="4722825"/>
            <a:ext cx="89427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600" u="sng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1</a:t>
            </a:r>
            <a:r>
              <a:rPr lang="en" sz="6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 U.S. Census Inflow/Outflow Analysis for Labor Market segment 2015, </a:t>
            </a:r>
            <a:r>
              <a:rPr lang="en" sz="600" u="sng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2</a:t>
            </a:r>
            <a:r>
              <a:rPr lang="en" sz="6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r>
              <a:rPr lang="en" sz="600" u="sng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Portland State University, 2019</a:t>
            </a:r>
            <a:r>
              <a:rPr lang="en" sz="6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 (top 50 metro areas), </a:t>
            </a:r>
            <a:r>
              <a:rPr lang="en" sz="600" u="sng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3</a:t>
            </a:r>
            <a:r>
              <a:rPr lang="en" sz="6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 38% ≈ % with faster P&amp;P commute to Boston based on 18,300 people randomly selected from the U.S. Census </a:t>
            </a:r>
            <a:endParaRPr sz="600">
              <a:solidFill>
                <a:srgbClr val="999999"/>
              </a:solidFill>
            </a:endParaRPr>
          </a:p>
        </p:txBody>
      </p:sp>
      <p:sp>
        <p:nvSpPr>
          <p:cNvPr id="204" name="Google Shape;204;p25"/>
          <p:cNvSpPr/>
          <p:nvPr/>
        </p:nvSpPr>
        <p:spPr>
          <a:xfrm>
            <a:off x="437901" y="2030024"/>
            <a:ext cx="1802400" cy="1802400"/>
          </a:xfrm>
          <a:prstGeom prst="ellipse">
            <a:avLst/>
          </a:prstGeom>
          <a:solidFill>
            <a:srgbClr val="33CE9A">
              <a:alpha val="50559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800">
                <a:solidFill>
                  <a:srgbClr val="145D44"/>
                </a:solidFill>
                <a:latin typeface="ABeeZee"/>
                <a:ea typeface="ABeeZee"/>
                <a:cs typeface="ABeeZee"/>
                <a:sym typeface="ABeeZee"/>
              </a:rPr>
              <a:t>38 Million</a:t>
            </a:r>
            <a:r>
              <a:rPr b="1" lang="en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r>
              <a:rPr i="1" lang="en">
                <a:solidFill>
                  <a:srgbClr val="145D44"/>
                </a:solidFill>
                <a:latin typeface="ABeeZee"/>
                <a:ea typeface="ABeeZee"/>
                <a:cs typeface="ABeeZee"/>
                <a:sym typeface="ABeeZee"/>
              </a:rPr>
              <a:t>commute in/out of top 25 cities by car</a:t>
            </a:r>
            <a:r>
              <a:rPr baseline="30000" lang="en" sz="1200">
                <a:solidFill>
                  <a:srgbClr val="145D44"/>
                </a:solidFill>
                <a:latin typeface="ABeeZee"/>
                <a:ea typeface="ABeeZee"/>
                <a:cs typeface="ABeeZee"/>
                <a:sym typeface="ABeeZee"/>
              </a:rPr>
              <a:t>1</a:t>
            </a:r>
            <a:endParaRPr i="1" sz="1700">
              <a:solidFill>
                <a:srgbClr val="145D4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05" name="Google Shape;205;p25"/>
          <p:cNvSpPr txBox="1"/>
          <p:nvPr/>
        </p:nvSpPr>
        <p:spPr>
          <a:xfrm>
            <a:off x="2202552" y="2982948"/>
            <a:ext cx="1164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6E899E"/>
                </a:solidFill>
                <a:latin typeface="ABeeZee"/>
                <a:ea typeface="ABeeZee"/>
                <a:cs typeface="ABeeZee"/>
                <a:sym typeface="ABeeZee"/>
              </a:rPr>
              <a:t>…are interested in including cycling.</a:t>
            </a:r>
            <a:r>
              <a:rPr baseline="30000" lang="en" sz="800">
                <a:solidFill>
                  <a:srgbClr val="596F80"/>
                </a:solidFill>
                <a:latin typeface="ABeeZee"/>
                <a:ea typeface="ABeeZee"/>
                <a:cs typeface="ABeeZee"/>
                <a:sym typeface="ABeeZee"/>
              </a:rPr>
              <a:t>2</a:t>
            </a:r>
            <a:endParaRPr sz="800">
              <a:solidFill>
                <a:srgbClr val="596F80"/>
              </a:solidFill>
            </a:endParaRPr>
          </a:p>
        </p:txBody>
      </p:sp>
      <p:sp>
        <p:nvSpPr>
          <p:cNvPr id="206" name="Google Shape;206;p25"/>
          <p:cNvSpPr/>
          <p:nvPr/>
        </p:nvSpPr>
        <p:spPr>
          <a:xfrm>
            <a:off x="2374375" y="2453399"/>
            <a:ext cx="720000" cy="481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45D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51%</a:t>
            </a:r>
            <a:endParaRPr sz="120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07" name="Google Shape;207;p25"/>
          <p:cNvSpPr/>
          <p:nvPr/>
        </p:nvSpPr>
        <p:spPr>
          <a:xfrm>
            <a:off x="3228424" y="2029968"/>
            <a:ext cx="1508700" cy="1508700"/>
          </a:xfrm>
          <a:prstGeom prst="ellipse">
            <a:avLst/>
          </a:prstGeom>
          <a:solidFill>
            <a:srgbClr val="33CE9A">
              <a:alpha val="61799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145D44"/>
                </a:solidFill>
                <a:latin typeface="ABeeZee"/>
                <a:ea typeface="ABeeZee"/>
                <a:cs typeface="ABeeZee"/>
                <a:sym typeface="ABeeZee"/>
              </a:rPr>
              <a:t>19 Million</a:t>
            </a:r>
            <a:r>
              <a:rPr b="1" lang="en" sz="13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r>
              <a:rPr i="1" lang="en" sz="1300">
                <a:solidFill>
                  <a:srgbClr val="145D44"/>
                </a:solidFill>
                <a:latin typeface="ABeeZee"/>
                <a:ea typeface="ABeeZee"/>
                <a:cs typeface="ABeeZee"/>
                <a:sym typeface="ABeeZee"/>
              </a:rPr>
              <a:t>interested</a:t>
            </a:r>
            <a:endParaRPr i="1" sz="1600">
              <a:solidFill>
                <a:srgbClr val="145D4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08" name="Google Shape;208;p25"/>
          <p:cNvSpPr/>
          <p:nvPr/>
        </p:nvSpPr>
        <p:spPr>
          <a:xfrm>
            <a:off x="5496388" y="2029968"/>
            <a:ext cx="1249500" cy="1249500"/>
          </a:xfrm>
          <a:prstGeom prst="ellipse">
            <a:avLst/>
          </a:prstGeom>
          <a:solidFill>
            <a:srgbClr val="33CE9A">
              <a:alpha val="85390"/>
            </a:srgbClr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145D44"/>
                </a:solidFill>
                <a:latin typeface="ABeeZee"/>
                <a:ea typeface="ABeeZee"/>
                <a:cs typeface="ABeeZee"/>
                <a:sym typeface="ABeeZee"/>
              </a:rPr>
              <a:t>$18.6 Billion</a:t>
            </a:r>
            <a:r>
              <a:rPr b="1" lang="en" sz="13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r>
              <a:rPr i="1" lang="en" sz="1300">
                <a:solidFill>
                  <a:srgbClr val="145D44"/>
                </a:solidFill>
                <a:latin typeface="ABeeZee"/>
                <a:ea typeface="ABeeZee"/>
                <a:cs typeface="ABeeZee"/>
                <a:sym typeface="ABeeZee"/>
              </a:rPr>
              <a:t>/year</a:t>
            </a:r>
            <a:endParaRPr i="1" sz="1600">
              <a:solidFill>
                <a:srgbClr val="145D4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09" name="Google Shape;209;p25"/>
          <p:cNvSpPr/>
          <p:nvPr/>
        </p:nvSpPr>
        <p:spPr>
          <a:xfrm>
            <a:off x="7481335" y="2029968"/>
            <a:ext cx="1249500" cy="1249500"/>
          </a:xfrm>
          <a:prstGeom prst="ellipse">
            <a:avLst/>
          </a:prstGeom>
          <a:solidFill>
            <a:srgbClr val="33CE9A"/>
          </a:solidFill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$3.7 Billion</a:t>
            </a:r>
            <a:r>
              <a:rPr b="1" lang="en" sz="13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r>
              <a:rPr i="1" lang="en" sz="1300">
                <a:solidFill>
                  <a:srgbClr val="145D44"/>
                </a:solidFill>
                <a:latin typeface="ABeeZee"/>
                <a:ea typeface="ABeeZee"/>
                <a:cs typeface="ABeeZee"/>
                <a:sym typeface="ABeeZee"/>
              </a:rPr>
              <a:t>/year</a:t>
            </a:r>
            <a:endParaRPr i="1" sz="1600">
              <a:solidFill>
                <a:srgbClr val="145D4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10" name="Google Shape;210;p25"/>
          <p:cNvSpPr txBox="1"/>
          <p:nvPr/>
        </p:nvSpPr>
        <p:spPr>
          <a:xfrm>
            <a:off x="5544076" y="3355848"/>
            <a:ext cx="1164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6E899E"/>
                </a:solidFill>
                <a:latin typeface="ABeeZee"/>
                <a:ea typeface="ABeeZee"/>
                <a:cs typeface="ABeeZee"/>
                <a:sym typeface="ABeeZee"/>
              </a:rPr>
              <a:t>38% conversion</a:t>
            </a:r>
            <a:r>
              <a:rPr baseline="30000" lang="en" sz="800">
                <a:solidFill>
                  <a:srgbClr val="596F80"/>
                </a:solidFill>
                <a:latin typeface="ABeeZee"/>
                <a:ea typeface="ABeeZee"/>
                <a:cs typeface="ABeeZee"/>
                <a:sym typeface="ABeeZee"/>
              </a:rPr>
              <a:t>3</a:t>
            </a:r>
            <a:r>
              <a:rPr lang="en" sz="1050">
                <a:solidFill>
                  <a:srgbClr val="6E899E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 sz="1050">
              <a:solidFill>
                <a:srgbClr val="6E899E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6E899E"/>
                </a:solidFill>
                <a:latin typeface="ABeeZee"/>
                <a:ea typeface="ABeeZee"/>
                <a:cs typeface="ABeeZee"/>
                <a:sym typeface="ABeeZee"/>
              </a:rPr>
              <a:t>at $10/day rental</a:t>
            </a:r>
            <a:endParaRPr sz="1050">
              <a:solidFill>
                <a:srgbClr val="6E899E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11" name="Google Shape;211;p25"/>
          <p:cNvSpPr txBox="1"/>
          <p:nvPr/>
        </p:nvSpPr>
        <p:spPr>
          <a:xfrm>
            <a:off x="7560900" y="3352698"/>
            <a:ext cx="1164000" cy="4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050">
                <a:solidFill>
                  <a:srgbClr val="6E899E"/>
                </a:solidFill>
                <a:latin typeface="ABeeZee"/>
                <a:ea typeface="ABeeZee"/>
                <a:cs typeface="ABeeZee"/>
                <a:sym typeface="ABeeZee"/>
              </a:rPr>
              <a:t>25 cities x 20% of the market</a:t>
            </a:r>
            <a:endParaRPr sz="1050">
              <a:solidFill>
                <a:srgbClr val="6E899E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12" name="Google Shape;212;p25"/>
          <p:cNvSpPr/>
          <p:nvPr/>
        </p:nvSpPr>
        <p:spPr>
          <a:xfrm>
            <a:off x="4784068" y="2507331"/>
            <a:ext cx="639300" cy="427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45D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38%</a:t>
            </a:r>
            <a:endParaRPr sz="120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13" name="Google Shape;213;p25"/>
          <p:cNvSpPr/>
          <p:nvPr/>
        </p:nvSpPr>
        <p:spPr>
          <a:xfrm>
            <a:off x="6807540" y="2515675"/>
            <a:ext cx="639300" cy="4278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145D4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20%</a:t>
            </a:r>
            <a:endParaRPr sz="120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6"/>
          <p:cNvPicPr preferRelativeResize="0"/>
          <p:nvPr/>
        </p:nvPicPr>
        <p:blipFill rotWithShape="1">
          <a:blip r:embed="rId3">
            <a:alphaModFix/>
          </a:blip>
          <a:srcRect b="19168" l="42436" r="0" t="30719"/>
          <a:stretch/>
        </p:blipFill>
        <p:spPr>
          <a:xfrm>
            <a:off x="2257225" y="1283625"/>
            <a:ext cx="6886777" cy="365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6"/>
          <p:cNvSpPr txBox="1"/>
          <p:nvPr/>
        </p:nvSpPr>
        <p:spPr>
          <a:xfrm>
            <a:off x="4710000" y="262750"/>
            <a:ext cx="3629100" cy="9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ABeeZee"/>
                <a:ea typeface="ABeeZee"/>
                <a:cs typeface="ABeeZee"/>
                <a:sym typeface="ABeeZee"/>
              </a:rPr>
              <a:t>31 Locations</a:t>
            </a:r>
            <a:endParaRPr b="1" sz="28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CBF8D"/>
                </a:solidFill>
                <a:latin typeface="ABeeZee"/>
                <a:ea typeface="ABeeZee"/>
                <a:cs typeface="ABeeZee"/>
                <a:sym typeface="ABeeZee"/>
              </a:rPr>
              <a:t>In Massachusetts</a:t>
            </a:r>
            <a:endParaRPr b="1" sz="1600">
              <a:solidFill>
                <a:srgbClr val="2CBF8D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220" name="Google Shape;220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867526">
            <a:off x="709734" y="428082"/>
            <a:ext cx="733279" cy="596836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26"/>
          <p:cNvSpPr txBox="1"/>
          <p:nvPr/>
        </p:nvSpPr>
        <p:spPr>
          <a:xfrm>
            <a:off x="855900" y="556925"/>
            <a:ext cx="3318000" cy="49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“Park &amp; Pedal has changed my life”</a:t>
            </a:r>
            <a:endParaRPr b="1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222" name="Google Shape;222;p26"/>
          <p:cNvPicPr preferRelativeResize="0"/>
          <p:nvPr/>
        </p:nvPicPr>
        <p:blipFill rotWithShape="1">
          <a:blip r:embed="rId5">
            <a:alphaModFix/>
          </a:blip>
          <a:srcRect b="13766" l="6495" r="35867" t="16142"/>
          <a:stretch/>
        </p:blipFill>
        <p:spPr>
          <a:xfrm>
            <a:off x="0" y="1283625"/>
            <a:ext cx="2257225" cy="3659901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6"/>
          <p:cNvSpPr txBox="1"/>
          <p:nvPr/>
        </p:nvSpPr>
        <p:spPr>
          <a:xfrm>
            <a:off x="1968650" y="798850"/>
            <a:ext cx="2070000" cy="4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- Boston commuter</a:t>
            </a:r>
            <a:endParaRPr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757E84"/>
              </a:solidFill>
            </a:endParaRPr>
          </a:p>
        </p:txBody>
      </p:sp>
      <p:sp>
        <p:nvSpPr>
          <p:cNvPr id="224" name="Google Shape;224;p26"/>
          <p:cNvSpPr/>
          <p:nvPr/>
        </p:nvSpPr>
        <p:spPr>
          <a:xfrm>
            <a:off x="1764025" y="1585275"/>
            <a:ext cx="3629100" cy="104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26"/>
          <p:cNvSpPr txBox="1"/>
          <p:nvPr/>
        </p:nvSpPr>
        <p:spPr>
          <a:xfrm>
            <a:off x="1880025" y="1671350"/>
            <a:ext cx="33444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“I Park and Pedal because it costs me $35 to Park downtown” 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26" name="Google Shape;226;p26"/>
          <p:cNvSpPr txBox="1"/>
          <p:nvPr/>
        </p:nvSpPr>
        <p:spPr>
          <a:xfrm>
            <a:off x="2413425" y="2157950"/>
            <a:ext cx="3274500" cy="5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- Boston construction worker</a:t>
            </a:r>
            <a:endParaRPr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27" name="Google Shape;227;p26"/>
          <p:cNvSpPr txBox="1"/>
          <p:nvPr/>
        </p:nvSpPr>
        <p:spPr>
          <a:xfrm>
            <a:off x="54775" y="50750"/>
            <a:ext cx="2761800" cy="7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>
                <a:latin typeface="ABeeZee"/>
                <a:ea typeface="ABeeZee"/>
                <a:cs typeface="ABeeZee"/>
                <a:sym typeface="ABeeZee"/>
              </a:rPr>
              <a:t>Park &amp; Pedal Traction</a:t>
            </a:r>
            <a:endParaRPr i="1"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"/>
          <p:cNvSpPr txBox="1"/>
          <p:nvPr/>
        </p:nvSpPr>
        <p:spPr>
          <a:xfrm>
            <a:off x="1801350" y="186550"/>
            <a:ext cx="5541300" cy="9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ABeeZee"/>
                <a:ea typeface="ABeeZee"/>
                <a:cs typeface="ABeeZee"/>
                <a:sym typeface="ABeeZee"/>
              </a:rPr>
              <a:t>Partnering with the MBTA</a:t>
            </a:r>
            <a:endParaRPr b="1" sz="28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CBF8D"/>
                </a:solidFill>
                <a:latin typeface="ABeeZee"/>
                <a:ea typeface="ABeeZee"/>
                <a:cs typeface="ABeeZee"/>
                <a:sym typeface="ABeeZee"/>
              </a:rPr>
              <a:t>First/Last-Mile Solutions</a:t>
            </a:r>
            <a:endParaRPr b="1" sz="1600">
              <a:solidFill>
                <a:srgbClr val="2CBF8D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" name="Google Shape;233;p27"/>
          <p:cNvSpPr txBox="1"/>
          <p:nvPr/>
        </p:nvSpPr>
        <p:spPr>
          <a:xfrm>
            <a:off x="8567708" y="5032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‹#›</a:t>
            </a:fld>
            <a:endParaRPr>
              <a:solidFill>
                <a:srgbClr val="595959"/>
              </a:solidFill>
            </a:endParaRPr>
          </a:p>
        </p:txBody>
      </p:sp>
      <p:pic>
        <p:nvPicPr>
          <p:cNvPr id="234" name="Google Shape;234;p27"/>
          <p:cNvPicPr preferRelativeResize="0"/>
          <p:nvPr/>
        </p:nvPicPr>
        <p:blipFill rotWithShape="1">
          <a:blip r:embed="rId3">
            <a:alphaModFix/>
          </a:blip>
          <a:srcRect b="37043" l="0" r="0" t="6254"/>
          <a:stretch/>
        </p:blipFill>
        <p:spPr>
          <a:xfrm>
            <a:off x="1928850" y="1064835"/>
            <a:ext cx="5286302" cy="3877949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35" name="Google Shape;235;p27"/>
          <p:cNvSpPr/>
          <p:nvPr/>
        </p:nvSpPr>
        <p:spPr>
          <a:xfrm>
            <a:off x="4519072" y="1360445"/>
            <a:ext cx="2580300" cy="639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6" name="Google Shape;23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6662" y="1428514"/>
            <a:ext cx="2065134" cy="385183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7"/>
          <p:cNvSpPr/>
          <p:nvPr/>
        </p:nvSpPr>
        <p:spPr>
          <a:xfrm>
            <a:off x="0" y="4943525"/>
            <a:ext cx="9144000" cy="209400"/>
          </a:xfrm>
          <a:prstGeom prst="rect">
            <a:avLst/>
          </a:prstGeom>
          <a:solidFill>
            <a:srgbClr val="2CBF8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27"/>
          <p:cNvSpPr txBox="1"/>
          <p:nvPr/>
        </p:nvSpPr>
        <p:spPr>
          <a:xfrm>
            <a:off x="0" y="4897054"/>
            <a:ext cx="5847300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© 2021 Metro Mobility, All Rights Reserved  |  CONFIDENTIAL INFORMATION</a:t>
            </a:r>
            <a:endParaRPr sz="80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9" name="Google Shape;239;p27"/>
          <p:cNvSpPr txBox="1"/>
          <p:nvPr/>
        </p:nvSpPr>
        <p:spPr>
          <a:xfrm>
            <a:off x="8567708" y="485713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‹#›</a:t>
            </a:fld>
            <a:endParaRPr sz="80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1739" y="214995"/>
            <a:ext cx="614273" cy="927401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8"/>
          <p:cNvSpPr txBox="1"/>
          <p:nvPr/>
        </p:nvSpPr>
        <p:spPr>
          <a:xfrm>
            <a:off x="2179900" y="1090675"/>
            <a:ext cx="1978200" cy="8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David Montague - President</a:t>
            </a:r>
            <a:endParaRPr b="1" sz="10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Founder - Montague Corporation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Boeing, B.S. U of Michigan, 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MIT Aerospace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246" name="Google Shape;246;p28"/>
          <p:cNvPicPr preferRelativeResize="0"/>
          <p:nvPr/>
        </p:nvPicPr>
        <p:blipFill rotWithShape="1">
          <a:blip r:embed="rId4">
            <a:alphaModFix/>
          </a:blip>
          <a:srcRect b="0" l="13540" r="8328" t="0"/>
          <a:stretch/>
        </p:blipFill>
        <p:spPr>
          <a:xfrm>
            <a:off x="2286607" y="1827678"/>
            <a:ext cx="713650" cy="9133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8"/>
          <p:cNvSpPr txBox="1"/>
          <p:nvPr/>
        </p:nvSpPr>
        <p:spPr>
          <a:xfrm>
            <a:off x="229596" y="1081401"/>
            <a:ext cx="1857000" cy="8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Gabe Montague - CEO</a:t>
            </a:r>
            <a:endParaRPr b="1" sz="10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Harvard B.A. C.S, UC Berkeley,M.S.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MIT Sustainability, Deep learning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Mathworks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48" name="Google Shape;248;p28"/>
          <p:cNvSpPr txBox="1"/>
          <p:nvPr/>
        </p:nvSpPr>
        <p:spPr>
          <a:xfrm>
            <a:off x="2198549" y="2691025"/>
            <a:ext cx="1682100" cy="8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Leo Blooston - Design</a:t>
            </a:r>
            <a:endParaRPr b="1" sz="10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Dartmouth B.E. Mech Eng.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3D printing, CNC, CAD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Physical Sciences Inc Robotics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49" name="Google Shape;249;p28"/>
          <p:cNvSpPr txBox="1"/>
          <p:nvPr/>
        </p:nvSpPr>
        <p:spPr>
          <a:xfrm>
            <a:off x="233196" y="2690882"/>
            <a:ext cx="1824300" cy="8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Ryan Walas - Marketing</a:t>
            </a:r>
            <a:endParaRPr b="1" sz="10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15 years Digital marketing, brand management and social media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50" name="Google Shape;250;p28"/>
          <p:cNvSpPr txBox="1"/>
          <p:nvPr/>
        </p:nvSpPr>
        <p:spPr>
          <a:xfrm>
            <a:off x="266695" y="4166132"/>
            <a:ext cx="1824300" cy="8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Jonathan Vandenberg - International Product </a:t>
            </a:r>
            <a:endParaRPr b="1" sz="10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Montague Corp. 20 Years experience International markets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251" name="Google Shape;251;p28"/>
          <p:cNvPicPr preferRelativeResize="0"/>
          <p:nvPr/>
        </p:nvPicPr>
        <p:blipFill rotWithShape="1">
          <a:blip r:embed="rId5">
            <a:alphaModFix/>
          </a:blip>
          <a:srcRect b="12533" l="6122" r="7034" t="0"/>
          <a:stretch/>
        </p:blipFill>
        <p:spPr>
          <a:xfrm>
            <a:off x="2291370" y="210625"/>
            <a:ext cx="713650" cy="9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8"/>
          <p:cNvPicPr preferRelativeResize="0"/>
          <p:nvPr/>
        </p:nvPicPr>
        <p:blipFill rotWithShape="1">
          <a:blip r:embed="rId6">
            <a:alphaModFix/>
          </a:blip>
          <a:srcRect b="-9027" l="7321" r="0" t="0"/>
          <a:stretch/>
        </p:blipFill>
        <p:spPr>
          <a:xfrm>
            <a:off x="363350" y="1814500"/>
            <a:ext cx="713649" cy="102672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8"/>
          <p:cNvSpPr txBox="1"/>
          <p:nvPr/>
        </p:nvSpPr>
        <p:spPr>
          <a:xfrm>
            <a:off x="3529920" y="14530"/>
            <a:ext cx="111300" cy="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</p:txBody>
      </p:sp>
      <p:pic>
        <p:nvPicPr>
          <p:cNvPr id="254" name="Google Shape;254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78050" y="2255101"/>
            <a:ext cx="1027500" cy="102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28027" y="2263725"/>
            <a:ext cx="815452" cy="102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28"/>
          <p:cNvSpPr txBox="1"/>
          <p:nvPr/>
        </p:nvSpPr>
        <p:spPr>
          <a:xfrm>
            <a:off x="5315100" y="223575"/>
            <a:ext cx="2407800" cy="39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Advisory Board</a:t>
            </a:r>
            <a:endParaRPr b="1">
              <a:solidFill>
                <a:srgbClr val="FFFFFF"/>
              </a:solidFill>
            </a:endParaRPr>
          </a:p>
        </p:txBody>
      </p:sp>
      <p:pic>
        <p:nvPicPr>
          <p:cNvPr id="257" name="Google Shape;257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162712" y="729815"/>
            <a:ext cx="771475" cy="1013203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8"/>
          <p:cNvSpPr txBox="1"/>
          <p:nvPr/>
        </p:nvSpPr>
        <p:spPr>
          <a:xfrm>
            <a:off x="6102116" y="3252257"/>
            <a:ext cx="11595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Paul Levy</a:t>
            </a:r>
            <a:endParaRPr b="1" sz="10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President - BIDMC,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Author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59" name="Google Shape;259;p28"/>
          <p:cNvSpPr txBox="1"/>
          <p:nvPr/>
        </p:nvSpPr>
        <p:spPr>
          <a:xfrm>
            <a:off x="7125158" y="3256349"/>
            <a:ext cx="11595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John Nachilly</a:t>
            </a:r>
            <a:endParaRPr b="1" sz="10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Eversource Enterprise Architect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60" name="Google Shape;260;p28"/>
          <p:cNvSpPr txBox="1"/>
          <p:nvPr/>
        </p:nvSpPr>
        <p:spPr>
          <a:xfrm>
            <a:off x="5050483" y="1691147"/>
            <a:ext cx="11595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Gwen Ruta</a:t>
            </a:r>
            <a:endParaRPr b="1" sz="10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Senior VP - Environ. Defense Fund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61" name="Google Shape;261;p28"/>
          <p:cNvSpPr txBox="1"/>
          <p:nvPr/>
        </p:nvSpPr>
        <p:spPr>
          <a:xfrm>
            <a:off x="6085276" y="1686832"/>
            <a:ext cx="11595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Mark Smith</a:t>
            </a:r>
            <a:endParaRPr b="1" sz="10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Program Director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Harvard C-CHANGE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262" name="Google Shape;262;p28"/>
          <p:cNvPicPr preferRelativeResize="0"/>
          <p:nvPr/>
        </p:nvPicPr>
        <p:blipFill rotWithShape="1">
          <a:blip r:embed="rId10">
            <a:alphaModFix/>
          </a:blip>
          <a:srcRect b="0" l="12816" r="8412" t="0"/>
          <a:stretch/>
        </p:blipFill>
        <p:spPr>
          <a:xfrm>
            <a:off x="6177476" y="725650"/>
            <a:ext cx="797650" cy="101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8"/>
          <p:cNvPicPr preferRelativeResize="0"/>
          <p:nvPr/>
        </p:nvPicPr>
        <p:blipFill rotWithShape="1">
          <a:blip r:embed="rId11">
            <a:alphaModFix/>
          </a:blip>
          <a:srcRect b="16968" l="8749" r="14297" t="6079"/>
          <a:stretch/>
        </p:blipFill>
        <p:spPr>
          <a:xfrm>
            <a:off x="363350" y="3288325"/>
            <a:ext cx="713650" cy="95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8"/>
          <p:cNvPicPr preferRelativeResize="0"/>
          <p:nvPr/>
        </p:nvPicPr>
        <p:blipFill rotWithShape="1">
          <a:blip r:embed="rId12">
            <a:alphaModFix/>
          </a:blip>
          <a:srcRect b="9673" l="0" r="0" t="0"/>
          <a:stretch/>
        </p:blipFill>
        <p:spPr>
          <a:xfrm>
            <a:off x="7176965" y="711882"/>
            <a:ext cx="815450" cy="1035248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28"/>
          <p:cNvSpPr txBox="1"/>
          <p:nvPr/>
        </p:nvSpPr>
        <p:spPr>
          <a:xfrm>
            <a:off x="7075837" y="1675590"/>
            <a:ext cx="12423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00000"/>
                </a:solidFill>
                <a:latin typeface="ABeeZee"/>
                <a:ea typeface="ABeeZee"/>
                <a:cs typeface="ABeeZee"/>
                <a:sym typeface="ABeeZee"/>
              </a:rPr>
              <a:t>Dava Newman</a:t>
            </a:r>
            <a:endParaRPr b="1" sz="1000">
              <a:solidFill>
                <a:srgbClr val="000000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Deputy Administrator             NASA, MIT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66" name="Google Shape;266;p28"/>
          <p:cNvSpPr txBox="1"/>
          <p:nvPr/>
        </p:nvSpPr>
        <p:spPr>
          <a:xfrm>
            <a:off x="1369088" y="113200"/>
            <a:ext cx="730500" cy="39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Team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67" name="Google Shape;267;p28"/>
          <p:cNvSpPr txBox="1"/>
          <p:nvPr/>
        </p:nvSpPr>
        <p:spPr>
          <a:xfrm>
            <a:off x="5025606" y="3259272"/>
            <a:ext cx="1365600" cy="50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1000">
                <a:solidFill>
                  <a:srgbClr val="000000"/>
                </a:solidFill>
                <a:latin typeface="ABeeZee"/>
                <a:ea typeface="ABeeZee"/>
                <a:cs typeface="ABeeZee"/>
                <a:sym typeface="ABeeZee"/>
              </a:rPr>
              <a:t>Howie Kaufman</a:t>
            </a:r>
            <a:endParaRPr b="1" sz="1000">
              <a:solidFill>
                <a:srgbClr val="000000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8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CEO PapGene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268" name="Google Shape;268;p28"/>
          <p:cNvPicPr preferRelativeResize="0"/>
          <p:nvPr/>
        </p:nvPicPr>
        <p:blipFill rotWithShape="1">
          <a:blip r:embed="rId13">
            <a:alphaModFix/>
          </a:blip>
          <a:srcRect b="0" l="6031" r="6040" t="0"/>
          <a:stretch/>
        </p:blipFill>
        <p:spPr>
          <a:xfrm>
            <a:off x="5179688" y="2268856"/>
            <a:ext cx="815450" cy="102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649425" y="3967225"/>
            <a:ext cx="129623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8"/>
          <p:cNvSpPr txBox="1"/>
          <p:nvPr/>
        </p:nvSpPr>
        <p:spPr>
          <a:xfrm>
            <a:off x="5085275" y="4058300"/>
            <a:ext cx="1242300" cy="393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FFFFFF"/>
                </a:solidFill>
              </a:rPr>
              <a:t>Funding</a:t>
            </a:r>
            <a:endParaRPr b="1">
              <a:solidFill>
                <a:srgbClr val="FFFFFF"/>
              </a:solidFill>
            </a:endParaRPr>
          </a:p>
        </p:txBody>
      </p:sp>
      <p:sp>
        <p:nvSpPr>
          <p:cNvPr id="271" name="Google Shape;271;p28"/>
          <p:cNvSpPr txBox="1"/>
          <p:nvPr/>
        </p:nvSpPr>
        <p:spPr>
          <a:xfrm>
            <a:off x="4572000" y="4451900"/>
            <a:ext cx="2134200" cy="8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Awarded a Massachusetts Clean Energy Center grant - Feb. 2020</a:t>
            </a:r>
            <a:endParaRPr sz="8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272" name="Google Shape;272;p28"/>
          <p:cNvPicPr preferRelativeResize="0"/>
          <p:nvPr/>
        </p:nvPicPr>
        <p:blipFill rotWithShape="1">
          <a:blip r:embed="rId15">
            <a:alphaModFix/>
          </a:blip>
          <a:srcRect b="10951" l="7618" r="3278" t="12355"/>
          <a:stretch/>
        </p:blipFill>
        <p:spPr>
          <a:xfrm>
            <a:off x="7538749" y="4309367"/>
            <a:ext cx="1296224" cy="6037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29"/>
          <p:cNvPicPr preferRelativeResize="0"/>
          <p:nvPr/>
        </p:nvPicPr>
        <p:blipFill rotWithShape="1">
          <a:blip r:embed="rId3">
            <a:alphaModFix/>
          </a:blip>
          <a:srcRect b="13419" l="0" r="3651" t="0"/>
          <a:stretch/>
        </p:blipFill>
        <p:spPr>
          <a:xfrm>
            <a:off x="5125500" y="0"/>
            <a:ext cx="4018501" cy="4946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30975" y="1276725"/>
            <a:ext cx="5483101" cy="96482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9"/>
          <p:cNvSpPr txBox="1"/>
          <p:nvPr/>
        </p:nvSpPr>
        <p:spPr>
          <a:xfrm>
            <a:off x="6267650" y="1200525"/>
            <a:ext cx="4542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/>
              <a:t>TM</a:t>
            </a:r>
            <a:endParaRPr sz="800"/>
          </a:p>
        </p:txBody>
      </p:sp>
      <p:sp>
        <p:nvSpPr>
          <p:cNvPr id="280" name="Google Shape;280;p29"/>
          <p:cNvSpPr txBox="1"/>
          <p:nvPr/>
        </p:nvSpPr>
        <p:spPr>
          <a:xfrm>
            <a:off x="983375" y="2415375"/>
            <a:ext cx="6282300" cy="57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BeeZee"/>
                <a:ea typeface="ABeeZee"/>
                <a:cs typeface="ABeeZee"/>
                <a:sym typeface="ABeeZee"/>
              </a:rPr>
              <a:t>Micromobility for Suburban</a:t>
            </a:r>
            <a:endParaRPr sz="24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ABeeZee"/>
                <a:ea typeface="ABeeZee"/>
                <a:cs typeface="ABeeZee"/>
                <a:sym typeface="ABeeZee"/>
              </a:rPr>
              <a:t>Commuters</a:t>
            </a:r>
            <a:endParaRPr sz="1800"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0"/>
          <p:cNvSpPr/>
          <p:nvPr/>
        </p:nvSpPr>
        <p:spPr>
          <a:xfrm>
            <a:off x="-10025" y="-30000"/>
            <a:ext cx="4572000" cy="4976100"/>
          </a:xfrm>
          <a:prstGeom prst="rect">
            <a:avLst/>
          </a:prstGeom>
          <a:solidFill>
            <a:srgbClr val="3AFFBC">
              <a:alpha val="2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30"/>
          <p:cNvSpPr txBox="1"/>
          <p:nvPr/>
        </p:nvSpPr>
        <p:spPr>
          <a:xfrm>
            <a:off x="-129005" y="910681"/>
            <a:ext cx="16095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BeeZee"/>
                <a:ea typeface="ABeeZee"/>
                <a:cs typeface="ABeeZee"/>
                <a:sym typeface="ABeeZee"/>
              </a:rPr>
              <a:t>Cheaper</a:t>
            </a:r>
            <a:endParaRPr sz="1600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287" name="Google Shape;28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475" y="250400"/>
            <a:ext cx="680600" cy="71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0"/>
          <p:cNvSpPr txBox="1"/>
          <p:nvPr/>
        </p:nvSpPr>
        <p:spPr>
          <a:xfrm>
            <a:off x="264975" y="1382675"/>
            <a:ext cx="3828300" cy="34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For </a:t>
            </a:r>
            <a:r>
              <a:rPr b="1" lang="en" sz="17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Employer: 	Google Boston</a:t>
            </a:r>
            <a:endParaRPr b="1" sz="17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 sz="11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Parking cost = $400/mo/employee</a:t>
            </a:r>
            <a:endParaRPr sz="75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CBC8B"/>
                </a:solidFill>
                <a:latin typeface="ABeeZee"/>
                <a:ea typeface="ABeeZee"/>
                <a:cs typeface="ABeeZee"/>
                <a:sym typeface="ABeeZee"/>
              </a:rPr>
              <a:t>Cost of Park &amp; Pedal = $215/mo/employee</a:t>
            </a:r>
            <a:endParaRPr b="1" sz="1100">
              <a:solidFill>
                <a:srgbClr val="3CBC8B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Rights to station (one-time purchase) </a:t>
            </a:r>
            <a:r>
              <a:rPr b="1" lang="en" sz="1100">
                <a:solidFill>
                  <a:srgbClr val="3CBC8B"/>
                </a:solidFill>
                <a:latin typeface="ABeeZee"/>
                <a:ea typeface="ABeeZee"/>
                <a:cs typeface="ABeeZee"/>
                <a:sym typeface="ABeeZee"/>
              </a:rPr>
              <a:t>   </a:t>
            </a:r>
            <a:endParaRPr b="1" sz="1100">
              <a:solidFill>
                <a:srgbClr val="3CBC8B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r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t/>
            </a:r>
            <a:endParaRPr b="1" sz="8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r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TOTAL SAVINGS = $22,200/station/year</a:t>
            </a:r>
            <a:endParaRPr b="1" sz="18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r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89" name="Google Shape;289;p30"/>
          <p:cNvSpPr txBox="1"/>
          <p:nvPr/>
        </p:nvSpPr>
        <p:spPr>
          <a:xfrm>
            <a:off x="1697750" y="495525"/>
            <a:ext cx="51390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Appendix A: </a:t>
            </a:r>
            <a:r>
              <a:rPr b="1" lang="en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Cheaper than Driving</a:t>
            </a:r>
            <a:endParaRPr b="1" sz="24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290" name="Google Shape;29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09825" y="176026"/>
            <a:ext cx="1702800" cy="1050032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30"/>
          <p:cNvSpPr txBox="1"/>
          <p:nvPr/>
        </p:nvSpPr>
        <p:spPr>
          <a:xfrm>
            <a:off x="7755384" y="945425"/>
            <a:ext cx="1702800" cy="1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">
                <a:latin typeface="ABeeZee"/>
                <a:ea typeface="ABeeZee"/>
                <a:cs typeface="ABeeZee"/>
                <a:sym typeface="ABeeZee"/>
              </a:rPr>
              <a:t>Source: US PARKING INDEX 2018</a:t>
            </a:r>
            <a:endParaRPr sz="4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92" name="Google Shape;292;p30"/>
          <p:cNvSpPr txBox="1"/>
          <p:nvPr/>
        </p:nvSpPr>
        <p:spPr>
          <a:xfrm>
            <a:off x="4836975" y="1357867"/>
            <a:ext cx="38592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80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For </a:t>
            </a:r>
            <a:r>
              <a:rPr b="1" lang="en" sz="17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Employee: 	Boston Commuter</a:t>
            </a:r>
            <a:endParaRPr b="1" sz="17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 sz="11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Parking cost = $34/day  </a:t>
            </a:r>
            <a:r>
              <a:rPr lang="en" sz="75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*  </a:t>
            </a:r>
            <a:endParaRPr sz="75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Mileage cost for driving last leg into city = $8/day</a:t>
            </a:r>
            <a:r>
              <a:rPr lang="en" sz="75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**</a:t>
            </a:r>
            <a:endParaRPr sz="75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Total = $42/day </a:t>
            </a:r>
            <a:r>
              <a:rPr lang="en" sz="75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      </a:t>
            </a:r>
            <a:endParaRPr sz="75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CBC8B"/>
                </a:solidFill>
                <a:latin typeface="ABeeZee"/>
                <a:ea typeface="ABeeZee"/>
                <a:cs typeface="ABeeZee"/>
                <a:sym typeface="ABeeZee"/>
              </a:rPr>
              <a:t>Cost of Park &amp; Pedal = $10/day</a:t>
            </a:r>
            <a:endParaRPr b="1" sz="1100">
              <a:solidFill>
                <a:srgbClr val="3CBC8B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CBC8B"/>
                </a:solidFill>
                <a:latin typeface="ABeeZee"/>
                <a:ea typeface="ABeeZee"/>
                <a:cs typeface="ABeeZee"/>
                <a:sym typeface="ABeeZee"/>
              </a:rPr>
              <a:t>    </a:t>
            </a:r>
            <a:endParaRPr b="1" sz="1100">
              <a:solidFill>
                <a:srgbClr val="3CBC8B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r">
              <a:lnSpc>
                <a:spcPct val="114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TOTAL SAVINGS =</a:t>
            </a:r>
            <a:endParaRPr b="1" sz="18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r">
              <a:lnSpc>
                <a:spcPct val="114000"/>
              </a:lnSpc>
              <a:spcBef>
                <a:spcPts val="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$8,320 /year</a:t>
            </a:r>
            <a:endParaRPr b="1" sz="18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93" name="Google Shape;293;p30"/>
          <p:cNvSpPr txBox="1"/>
          <p:nvPr/>
        </p:nvSpPr>
        <p:spPr>
          <a:xfrm>
            <a:off x="7467600" y="-152400"/>
            <a:ext cx="1430700" cy="6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b="1" lang="en" sz="8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Downtown Parking Cost</a:t>
            </a:r>
            <a:endParaRPr b="1" sz="8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977" y="264319"/>
            <a:ext cx="714995" cy="6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31"/>
          <p:cNvSpPr txBox="1"/>
          <p:nvPr/>
        </p:nvSpPr>
        <p:spPr>
          <a:xfrm>
            <a:off x="1222225" y="914380"/>
            <a:ext cx="3045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145D44"/>
                </a:solidFill>
                <a:latin typeface="ABeeZee"/>
                <a:ea typeface="ABeeZee"/>
                <a:cs typeface="ABeeZee"/>
                <a:sym typeface="ABeeZee"/>
              </a:rPr>
              <a:t>Downtown Boston Analysis</a:t>
            </a:r>
            <a:endParaRPr sz="1100">
              <a:solidFill>
                <a:srgbClr val="145D44"/>
              </a:solidFill>
            </a:endParaRPr>
          </a:p>
        </p:txBody>
      </p:sp>
      <p:sp>
        <p:nvSpPr>
          <p:cNvPr id="300" name="Google Shape;300;p31"/>
          <p:cNvSpPr txBox="1"/>
          <p:nvPr/>
        </p:nvSpPr>
        <p:spPr>
          <a:xfrm>
            <a:off x="4876777" y="914380"/>
            <a:ext cx="3045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145D44"/>
                </a:solidFill>
                <a:latin typeface="ABeeZee"/>
                <a:ea typeface="ABeeZee"/>
                <a:cs typeface="ABeeZee"/>
                <a:sym typeface="ABeeZee"/>
              </a:rPr>
              <a:t>Kendall Square Analysis</a:t>
            </a:r>
            <a:endParaRPr sz="1100">
              <a:solidFill>
                <a:srgbClr val="145D44"/>
              </a:solidFill>
            </a:endParaRPr>
          </a:p>
        </p:txBody>
      </p:sp>
      <p:sp>
        <p:nvSpPr>
          <p:cNvPr id="301" name="Google Shape;301;p31"/>
          <p:cNvSpPr txBox="1"/>
          <p:nvPr/>
        </p:nvSpPr>
        <p:spPr>
          <a:xfrm>
            <a:off x="5031874" y="1175899"/>
            <a:ext cx="1518000" cy="7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33CE9A"/>
                </a:solidFill>
                <a:latin typeface="ABeeZee"/>
                <a:ea typeface="ABeeZee"/>
                <a:cs typeface="ABeeZee"/>
                <a:sym typeface="ABeeZee"/>
              </a:rPr>
              <a:t>58%</a:t>
            </a:r>
            <a:endParaRPr b="1" sz="2900">
              <a:solidFill>
                <a:srgbClr val="33CE9A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45D44"/>
                </a:solidFill>
                <a:latin typeface="ABeeZee"/>
                <a:ea typeface="ABeeZee"/>
                <a:cs typeface="ABeeZee"/>
                <a:sym typeface="ABeeZee"/>
              </a:rPr>
              <a:t>P&amp;P is faster </a:t>
            </a:r>
            <a:endParaRPr>
              <a:solidFill>
                <a:srgbClr val="145D4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02" name="Google Shape;302;p31"/>
          <p:cNvSpPr txBox="1"/>
          <p:nvPr/>
        </p:nvSpPr>
        <p:spPr>
          <a:xfrm>
            <a:off x="6229300" y="1223780"/>
            <a:ext cx="1518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5B5B"/>
                </a:solidFill>
                <a:latin typeface="ABeeZee"/>
                <a:ea typeface="ABeeZee"/>
                <a:cs typeface="ABeeZee"/>
                <a:sym typeface="ABeeZee"/>
              </a:rPr>
              <a:t>42%</a:t>
            </a:r>
            <a:endParaRPr b="1" sz="2500">
              <a:solidFill>
                <a:srgbClr val="FF5B5B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862020"/>
                </a:solidFill>
                <a:latin typeface="ABeeZee"/>
                <a:ea typeface="ABeeZee"/>
                <a:cs typeface="ABeeZee"/>
                <a:sym typeface="ABeeZee"/>
              </a:rPr>
              <a:t>Driving is faster</a:t>
            </a:r>
            <a:r>
              <a:rPr lang="en">
                <a:solidFill>
                  <a:srgbClr val="862020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>
              <a:solidFill>
                <a:srgbClr val="862020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03" name="Google Shape;303;p31"/>
          <p:cNvSpPr txBox="1"/>
          <p:nvPr/>
        </p:nvSpPr>
        <p:spPr>
          <a:xfrm>
            <a:off x="1290724" y="1146973"/>
            <a:ext cx="1518000" cy="79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33CE9A"/>
                </a:solidFill>
                <a:latin typeface="ABeeZee"/>
                <a:ea typeface="ABeeZee"/>
                <a:cs typeface="ABeeZee"/>
                <a:sym typeface="ABeeZee"/>
              </a:rPr>
              <a:t>38%</a:t>
            </a:r>
            <a:endParaRPr b="1" sz="2900">
              <a:solidFill>
                <a:srgbClr val="33CE9A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45D44"/>
                </a:solidFill>
                <a:latin typeface="ABeeZee"/>
                <a:ea typeface="ABeeZee"/>
                <a:cs typeface="ABeeZee"/>
                <a:sym typeface="ABeeZee"/>
              </a:rPr>
              <a:t>P&amp;P is faster </a:t>
            </a:r>
            <a:endParaRPr>
              <a:solidFill>
                <a:srgbClr val="145D4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04" name="Google Shape;304;p31"/>
          <p:cNvSpPr txBox="1"/>
          <p:nvPr/>
        </p:nvSpPr>
        <p:spPr>
          <a:xfrm>
            <a:off x="2495500" y="1211296"/>
            <a:ext cx="1518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500">
                <a:solidFill>
                  <a:srgbClr val="FF5B5B"/>
                </a:solidFill>
                <a:latin typeface="ABeeZee"/>
                <a:ea typeface="ABeeZee"/>
                <a:cs typeface="ABeeZee"/>
                <a:sym typeface="ABeeZee"/>
              </a:rPr>
              <a:t>62%</a:t>
            </a:r>
            <a:endParaRPr b="1" sz="2500">
              <a:solidFill>
                <a:srgbClr val="FF5B5B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862020"/>
                </a:solidFill>
                <a:latin typeface="ABeeZee"/>
                <a:ea typeface="ABeeZee"/>
                <a:cs typeface="ABeeZee"/>
                <a:sym typeface="ABeeZee"/>
              </a:rPr>
              <a:t>Driving is faster</a:t>
            </a:r>
            <a:r>
              <a:rPr lang="en">
                <a:solidFill>
                  <a:srgbClr val="862020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>
              <a:solidFill>
                <a:srgbClr val="862020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05" name="Google Shape;305;p31"/>
          <p:cNvSpPr txBox="1"/>
          <p:nvPr/>
        </p:nvSpPr>
        <p:spPr>
          <a:xfrm>
            <a:off x="206750" y="4374225"/>
            <a:ext cx="38646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 u="sng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18,350 simulated trips</a:t>
            </a:r>
            <a:r>
              <a:rPr b="1" lang="en" sz="8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; Park &amp; Pedal vs. Google Maps driving</a:t>
            </a:r>
            <a:r>
              <a:rPr lang="en" sz="8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 for morning commuters who work within 1.5 mi of Boston City Hall (Anonymized home and work locations from US. Census data).</a:t>
            </a:r>
            <a:endParaRPr sz="800" u="sng">
              <a:solidFill>
                <a:srgbClr val="99999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1"/>
          <p:cNvSpPr txBox="1"/>
          <p:nvPr/>
        </p:nvSpPr>
        <p:spPr>
          <a:xfrm>
            <a:off x="4615380" y="4373875"/>
            <a:ext cx="4129500" cy="55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 u="sng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6,200 simulated trips;</a:t>
            </a:r>
            <a:r>
              <a:rPr lang="en" sz="8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r>
              <a:rPr b="1" lang="en" sz="8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Park &amp; Pedal vs. Google Maps “best guess” driving </a:t>
            </a:r>
            <a:r>
              <a:rPr lang="en" sz="8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for morning commuters who work within the square mile encircling Kendall Square.</a:t>
            </a:r>
            <a:endParaRPr/>
          </a:p>
        </p:txBody>
      </p:sp>
      <p:pic>
        <p:nvPicPr>
          <p:cNvPr id="307" name="Google Shape;307;p31"/>
          <p:cNvPicPr preferRelativeResize="0"/>
          <p:nvPr/>
        </p:nvPicPr>
        <p:blipFill rotWithShape="1">
          <a:blip r:embed="rId4">
            <a:alphaModFix/>
          </a:blip>
          <a:srcRect b="22196" l="0" r="0" t="3492"/>
          <a:stretch/>
        </p:blipFill>
        <p:spPr>
          <a:xfrm>
            <a:off x="4318300" y="2048025"/>
            <a:ext cx="4825702" cy="2357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1"/>
          <p:cNvPicPr preferRelativeResize="0"/>
          <p:nvPr/>
        </p:nvPicPr>
        <p:blipFill rotWithShape="1">
          <a:blip r:embed="rId5">
            <a:alphaModFix/>
          </a:blip>
          <a:srcRect b="12500" l="28073" r="3936" t="16798"/>
          <a:stretch/>
        </p:blipFill>
        <p:spPr>
          <a:xfrm>
            <a:off x="0" y="2053478"/>
            <a:ext cx="4318303" cy="2330088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1"/>
          <p:cNvSpPr txBox="1"/>
          <p:nvPr/>
        </p:nvSpPr>
        <p:spPr>
          <a:xfrm>
            <a:off x="2106425" y="257425"/>
            <a:ext cx="4901700" cy="100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BeeZee"/>
                <a:ea typeface="ABeeZee"/>
                <a:cs typeface="ABeeZee"/>
                <a:sym typeface="ABeeZee"/>
              </a:rPr>
              <a:t>Appendix</a:t>
            </a:r>
            <a:r>
              <a:rPr b="1" lang="en" sz="2400">
                <a:latin typeface="ABeeZee"/>
                <a:ea typeface="ABeeZee"/>
                <a:cs typeface="ABeeZee"/>
                <a:sym typeface="ABeeZee"/>
              </a:rPr>
              <a:t> B: </a:t>
            </a:r>
            <a:r>
              <a:rPr b="1" lang="en" sz="2400">
                <a:latin typeface="ABeeZee"/>
                <a:ea typeface="ABeeZee"/>
                <a:cs typeface="ABeeZee"/>
                <a:sym typeface="ABeeZee"/>
              </a:rPr>
              <a:t>Faster than driving</a:t>
            </a:r>
            <a:endParaRPr b="1" sz="18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10" name="Google Shape;310;p31"/>
          <p:cNvSpPr txBox="1"/>
          <p:nvPr/>
        </p:nvSpPr>
        <p:spPr>
          <a:xfrm>
            <a:off x="54350" y="1146975"/>
            <a:ext cx="1346700" cy="8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ABeeZee"/>
                <a:ea typeface="ABeeZee"/>
                <a:cs typeface="ABeeZee"/>
                <a:sym typeface="ABeeZee"/>
              </a:rPr>
              <a:t>(38% of car commuters going into Boston could save time with Park &amp; Pedal)</a:t>
            </a:r>
            <a:endParaRPr sz="8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11" name="Google Shape;311;p31"/>
          <p:cNvSpPr txBox="1"/>
          <p:nvPr/>
        </p:nvSpPr>
        <p:spPr>
          <a:xfrm>
            <a:off x="7747300" y="1110975"/>
            <a:ext cx="1346700" cy="8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latin typeface="ABeeZee"/>
                <a:ea typeface="ABeeZee"/>
                <a:cs typeface="ABeeZee"/>
                <a:sym typeface="ABeeZee"/>
              </a:rPr>
              <a:t>(58% of car commuters going into Kendall Sq could save time with Park &amp; Pedal)</a:t>
            </a:r>
            <a:endParaRPr sz="800"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Google Shape;6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350" y="870625"/>
            <a:ext cx="4174576" cy="387810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316050" y="262750"/>
            <a:ext cx="7613400" cy="9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Introducing</a:t>
            </a:r>
            <a:r>
              <a:rPr b="1" lang="en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r>
              <a:rPr b="1" lang="en" sz="2400">
                <a:solidFill>
                  <a:srgbClr val="33CE9A"/>
                </a:solidFill>
                <a:latin typeface="ABeeZee"/>
                <a:ea typeface="ABeeZee"/>
                <a:cs typeface="ABeeZee"/>
                <a:sym typeface="ABeeZee"/>
              </a:rPr>
              <a:t>Park &amp; Pedal</a:t>
            </a:r>
            <a:endParaRPr sz="24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4898100" y="1126600"/>
            <a:ext cx="4057800" cy="27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BeeZee"/>
                <a:ea typeface="ABeeZee"/>
                <a:cs typeface="ABeeZee"/>
                <a:sym typeface="ABeeZee"/>
              </a:rPr>
              <a:t>We join docked bikeshare with...</a:t>
            </a:r>
            <a:endParaRPr b="1" sz="1600">
              <a:latin typeface="ABeeZee"/>
              <a:ea typeface="ABeeZee"/>
              <a:cs typeface="ABeeZee"/>
              <a:sym typeface="ABeeZe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BeeZee"/>
              <a:buChar char="●"/>
            </a:pPr>
            <a:r>
              <a:rPr b="1" lang="en" sz="1600">
                <a:latin typeface="ABeeZee"/>
                <a:ea typeface="ABeeZee"/>
                <a:cs typeface="ABeeZee"/>
                <a:sym typeface="ABeeZee"/>
              </a:rPr>
              <a:t>Parking-included </a:t>
            </a:r>
            <a:r>
              <a:rPr b="1" lang="en" sz="1600">
                <a:solidFill>
                  <a:srgbClr val="434343"/>
                </a:solidFill>
                <a:latin typeface="ABeeZee"/>
                <a:ea typeface="ABeeZee"/>
                <a:cs typeface="ABeeZee"/>
                <a:sym typeface="ABeeZee"/>
              </a:rPr>
              <a:t>stations</a:t>
            </a:r>
            <a:r>
              <a:rPr lang="en" sz="1600">
                <a:solidFill>
                  <a:srgbClr val="434343"/>
                </a:solidFill>
                <a:latin typeface="ABeeZee"/>
                <a:ea typeface="ABeeZee"/>
                <a:cs typeface="ABeeZee"/>
                <a:sym typeface="ABeeZee"/>
              </a:rPr>
              <a:t> on outskirts of congested areas</a:t>
            </a:r>
            <a:endParaRPr sz="1600">
              <a:solidFill>
                <a:srgbClr val="434343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SzPts val="1600"/>
              <a:buFont typeface="ABeeZee"/>
              <a:buChar char="●"/>
            </a:pPr>
            <a:r>
              <a:rPr b="1" lang="en" sz="1600">
                <a:latin typeface="ABeeZee"/>
                <a:ea typeface="ABeeZee"/>
                <a:cs typeface="ABeeZee"/>
                <a:sym typeface="ABeeZee"/>
              </a:rPr>
              <a:t>Electric </a:t>
            </a:r>
            <a:r>
              <a:rPr b="1" lang="en" sz="1600">
                <a:solidFill>
                  <a:srgbClr val="434343"/>
                </a:solidFill>
                <a:latin typeface="ABeeZee"/>
                <a:ea typeface="ABeeZee"/>
                <a:cs typeface="ABeeZee"/>
                <a:sym typeface="ABeeZee"/>
              </a:rPr>
              <a:t>bikes </a:t>
            </a:r>
            <a:r>
              <a:rPr lang="en" sz="1600">
                <a:solidFill>
                  <a:srgbClr val="434343"/>
                </a:solidFill>
                <a:latin typeface="ABeeZee"/>
                <a:ea typeface="ABeeZee"/>
                <a:cs typeface="ABeeZee"/>
                <a:sym typeface="ABeeZee"/>
              </a:rPr>
              <a:t>(e-bikes)</a:t>
            </a:r>
            <a:endParaRPr sz="1600">
              <a:solidFill>
                <a:srgbClr val="434343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30200" lvl="0" marL="457200" rtl="0" algn="l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434343"/>
              </a:buClr>
              <a:buSzPts val="1600"/>
              <a:buFont typeface="ABeeZee"/>
              <a:buChar char="●"/>
            </a:pPr>
            <a:r>
              <a:rPr b="1"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Full-day, round-trip rentals</a:t>
            </a:r>
            <a:endParaRPr sz="16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1191475" y="1080550"/>
            <a:ext cx="36291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BeeZee"/>
                <a:ea typeface="ABeeZee"/>
                <a:cs typeface="ABeeZee"/>
                <a:sym typeface="ABeeZee"/>
              </a:rPr>
              <a:t>1.</a:t>
            </a:r>
            <a:r>
              <a:rPr lang="en">
                <a:latin typeface="ABeeZee"/>
                <a:ea typeface="ABeeZee"/>
                <a:cs typeface="ABeeZee"/>
                <a:sym typeface="ABeeZee"/>
              </a:rPr>
              <a:t> Drive from home to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	Park &amp; Pedal station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68" name="Google Shape;68;p14"/>
          <p:cNvSpPr txBox="1"/>
          <p:nvPr/>
        </p:nvSpPr>
        <p:spPr>
          <a:xfrm rot="435">
            <a:off x="2546599" y="2392830"/>
            <a:ext cx="23721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BeeZee"/>
                <a:ea typeface="ABeeZee"/>
                <a:cs typeface="ABeeZee"/>
                <a:sym typeface="ABeeZee"/>
              </a:rPr>
              <a:t>2.</a:t>
            </a:r>
            <a:r>
              <a:rPr lang="en">
                <a:latin typeface="ABeeZee"/>
                <a:ea typeface="ABeeZee"/>
                <a:cs typeface="ABeeZee"/>
                <a:sym typeface="ABeeZee"/>
              </a:rPr>
              <a:t> Park, unlock a 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reserved e-bike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1222860" y="3949775"/>
            <a:ext cx="2314800" cy="7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BeeZee"/>
                <a:ea typeface="ABeeZee"/>
                <a:cs typeface="ABeeZee"/>
                <a:sym typeface="ABeeZee"/>
              </a:rPr>
              <a:t>3.</a:t>
            </a:r>
            <a:r>
              <a:rPr lang="en">
                <a:latin typeface="ABeeZee"/>
                <a:ea typeface="ABeeZee"/>
                <a:cs typeface="ABeeZee"/>
                <a:sym typeface="ABeeZee"/>
              </a:rPr>
              <a:t> Ride past 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45720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last-mile traffic </a:t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ABeeZee"/>
                <a:ea typeface="ABeeZee"/>
                <a:cs typeface="ABeeZee"/>
                <a:sym typeface="ABeeZee"/>
              </a:rPr>
              <a:t>to work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210858" y="1195863"/>
            <a:ext cx="5487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Home</a:t>
            </a:r>
            <a:endParaRPr sz="1000">
              <a:solidFill>
                <a:srgbClr val="999999"/>
              </a:solidFill>
            </a:endParaRPr>
          </a:p>
        </p:txBody>
      </p:sp>
      <p:sp>
        <p:nvSpPr>
          <p:cNvPr id="71" name="Google Shape;71;p14"/>
          <p:cNvSpPr txBox="1"/>
          <p:nvPr/>
        </p:nvSpPr>
        <p:spPr>
          <a:xfrm>
            <a:off x="3312962" y="4328137"/>
            <a:ext cx="548700" cy="3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Work</a:t>
            </a:r>
            <a:endParaRPr sz="10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32"/>
          <p:cNvSpPr txBox="1"/>
          <p:nvPr/>
        </p:nvSpPr>
        <p:spPr>
          <a:xfrm>
            <a:off x="914175" y="186550"/>
            <a:ext cx="73155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BeeZee"/>
                <a:ea typeface="ABeeZee"/>
                <a:cs typeface="ABeeZee"/>
                <a:sym typeface="ABeeZee"/>
              </a:rPr>
              <a:t>Appendix C: </a:t>
            </a:r>
            <a:r>
              <a:rPr b="1" lang="en" sz="2400">
                <a:latin typeface="ABeeZee"/>
                <a:ea typeface="ABeeZee"/>
                <a:cs typeface="ABeeZee"/>
                <a:sym typeface="ABeeZee"/>
              </a:rPr>
              <a:t>Gross Margin vs. Other </a:t>
            </a:r>
            <a:r>
              <a:rPr b="1" lang="en" sz="2400">
                <a:latin typeface="ABeeZee"/>
                <a:ea typeface="ABeeZee"/>
                <a:cs typeface="ABeeZee"/>
                <a:sym typeface="ABeeZee"/>
              </a:rPr>
              <a:t>Micromobility</a:t>
            </a:r>
            <a:r>
              <a:rPr b="1" lang="en" sz="2400">
                <a:latin typeface="ABeeZee"/>
                <a:ea typeface="ABeeZee"/>
                <a:cs typeface="ABeeZee"/>
                <a:sym typeface="ABeeZee"/>
              </a:rPr>
              <a:t> </a:t>
            </a:r>
            <a:endParaRPr b="1" sz="24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600">
              <a:solidFill>
                <a:srgbClr val="33CE9A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17" name="Google Shape;317;p32"/>
          <p:cNvSpPr txBox="1"/>
          <p:nvPr/>
        </p:nvSpPr>
        <p:spPr>
          <a:xfrm>
            <a:off x="93600" y="4515850"/>
            <a:ext cx="9106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 u="sng">
              <a:solidFill>
                <a:srgbClr val="99999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u="sng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1</a:t>
            </a:r>
            <a:r>
              <a:rPr lang="en" sz="8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 Source: </a:t>
            </a:r>
            <a:r>
              <a:rPr lang="en" sz="800" u="sng">
                <a:solidFill>
                  <a:schemeClr val="hlink"/>
                </a:solidFill>
                <a:latin typeface="ABeeZee"/>
                <a:ea typeface="ABeeZee"/>
                <a:cs typeface="ABeeZee"/>
                <a:sym typeface="ABeeZee"/>
                <a:hlinkClick r:id="rId3"/>
              </a:rPr>
              <a:t>https://www.mckinsey.com/industries/automotive-and-assembly/our-insights/micromobilitys-15000-mile-checkup#</a:t>
            </a:r>
            <a:r>
              <a:rPr lang="en" sz="8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318" name="Google Shape;318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86225" y="965050"/>
            <a:ext cx="7120949" cy="3588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33"/>
          <p:cNvSpPr txBox="1"/>
          <p:nvPr/>
        </p:nvSpPr>
        <p:spPr>
          <a:xfrm>
            <a:off x="3200400" y="1447800"/>
            <a:ext cx="5800800" cy="24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What time do you leave for a 9:00 am meeting?</a:t>
            </a:r>
            <a:endParaRPr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5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Google Maps predicts a range for driving time based on possible traffic, which varies as much as </a:t>
            </a:r>
            <a:r>
              <a:rPr b="1" lang="en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“30 min – 1 hour 5 min”</a:t>
            </a:r>
            <a:r>
              <a:rPr lang="en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.</a:t>
            </a:r>
            <a:endParaRPr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50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E-bikes don’t get stuck in traffic, so Park &amp; Pedal eliminates the most unpredictable portion of the commute, allowing you to arrive when you expect.</a:t>
            </a:r>
            <a:endParaRPr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324" name="Google Shape;324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7325" y="1051914"/>
            <a:ext cx="1938400" cy="339703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3"/>
          <p:cNvSpPr txBox="1"/>
          <p:nvPr/>
        </p:nvSpPr>
        <p:spPr>
          <a:xfrm>
            <a:off x="924929" y="4291958"/>
            <a:ext cx="24060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Actual prediction for driving from Quincy to Boston at rush hour</a:t>
            </a:r>
            <a:endParaRPr sz="11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326" name="Google Shape;32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7050" y="256330"/>
            <a:ext cx="715000" cy="670301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3"/>
          <p:cNvSpPr txBox="1"/>
          <p:nvPr/>
        </p:nvSpPr>
        <p:spPr>
          <a:xfrm>
            <a:off x="2424450" y="495520"/>
            <a:ext cx="4295100" cy="10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More Predictable</a:t>
            </a:r>
            <a:endParaRPr b="1" sz="24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2CBF8D"/>
                </a:solidFill>
                <a:latin typeface="ABeeZee"/>
                <a:ea typeface="ABeeZee"/>
                <a:cs typeface="ABeeZee"/>
                <a:sym typeface="ABeeZee"/>
              </a:rPr>
              <a:t>Arrive when You Expect</a:t>
            </a:r>
            <a:endParaRPr b="1" sz="1600">
              <a:solidFill>
                <a:srgbClr val="2CBF8D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28" name="Google Shape;328;p33"/>
          <p:cNvSpPr txBox="1"/>
          <p:nvPr/>
        </p:nvSpPr>
        <p:spPr>
          <a:xfrm>
            <a:off x="8567708" y="5032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solidFill>
                  <a:srgbClr val="595959"/>
                </a:solidFill>
              </a:rPr>
              <a:t>‹#›</a:t>
            </a:fld>
            <a:endParaRPr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4"/>
          <p:cNvPicPr preferRelativeResize="0"/>
          <p:nvPr/>
        </p:nvPicPr>
        <p:blipFill rotWithShape="1">
          <a:blip r:embed="rId3">
            <a:alphaModFix/>
          </a:blip>
          <a:srcRect b="0" l="0" r="2028" t="0"/>
          <a:stretch/>
        </p:blipFill>
        <p:spPr>
          <a:xfrm>
            <a:off x="2872950" y="1205350"/>
            <a:ext cx="6218249" cy="3710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859" y="215725"/>
            <a:ext cx="715000" cy="670308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4"/>
          <p:cNvSpPr txBox="1"/>
          <p:nvPr/>
        </p:nvSpPr>
        <p:spPr>
          <a:xfrm>
            <a:off x="2424450" y="266920"/>
            <a:ext cx="4295100" cy="10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Greener</a:t>
            </a:r>
            <a:endParaRPr b="1" sz="24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36" name="Google Shape;336;p34"/>
          <p:cNvSpPr txBox="1"/>
          <p:nvPr/>
        </p:nvSpPr>
        <p:spPr>
          <a:xfrm>
            <a:off x="266450" y="1052950"/>
            <a:ext cx="2560200" cy="371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BeeZee"/>
                <a:ea typeface="ABeeZee"/>
                <a:cs typeface="ABeeZee"/>
                <a:sym typeface="ABeeZee"/>
              </a:rPr>
              <a:t>Park &amp; Pedal eliminates the most polluting segment of the trip. </a:t>
            </a:r>
            <a:endParaRPr sz="16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BeeZee"/>
                <a:ea typeface="ABeeZee"/>
                <a:cs typeface="ABeeZee"/>
                <a:sym typeface="ABeeZee"/>
              </a:rPr>
              <a:t>CO2 emissions for cars increase under 25 mph in stop-and-go traffic.</a:t>
            </a:r>
            <a:endParaRPr sz="16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BeeZee"/>
                <a:ea typeface="ABeeZee"/>
                <a:cs typeface="ABeeZee"/>
                <a:sym typeface="ABeeZee"/>
              </a:rPr>
              <a:t>This is replaced with a zero emissions e-bike.</a:t>
            </a:r>
            <a:endParaRPr sz="1600"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5"/>
          <p:cNvSpPr/>
          <p:nvPr/>
        </p:nvSpPr>
        <p:spPr>
          <a:xfrm>
            <a:off x="-1625" y="108925"/>
            <a:ext cx="9144000" cy="11667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5"/>
          <p:cNvSpPr txBox="1"/>
          <p:nvPr/>
        </p:nvSpPr>
        <p:spPr>
          <a:xfrm>
            <a:off x="5294263" y="433526"/>
            <a:ext cx="17958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BeeZee"/>
                <a:ea typeface="ABeeZee"/>
                <a:cs typeface="ABeeZee"/>
                <a:sym typeface="ABeeZee"/>
              </a:rPr>
              <a:t>will save:</a:t>
            </a:r>
            <a:endParaRPr b="1" sz="2400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343" name="Google Shape;343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0319" y="400022"/>
            <a:ext cx="2986550" cy="525525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35"/>
          <p:cNvSpPr txBox="1"/>
          <p:nvPr/>
        </p:nvSpPr>
        <p:spPr>
          <a:xfrm>
            <a:off x="41025" y="3647975"/>
            <a:ext cx="4586400" cy="11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57E84"/>
              </a:buClr>
              <a:buSzPts val="1000"/>
              <a:buFont typeface="ABeeZee"/>
              <a:buChar char="●"/>
            </a:pPr>
            <a:r>
              <a:rPr lang="en" sz="10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Average station distance of 5.7 miles</a:t>
            </a:r>
            <a:endParaRPr sz="10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757E84"/>
              </a:buClr>
              <a:buSzPts val="1000"/>
              <a:buFont typeface="ABeeZee"/>
              <a:buChar char="●"/>
            </a:pPr>
            <a:r>
              <a:rPr lang="en" sz="10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Average city emissions of 1.5 lbs CO2/mile</a:t>
            </a:r>
            <a:endParaRPr sz="10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757E84"/>
              </a:buClr>
              <a:buSzPts val="1000"/>
              <a:buFont typeface="ABeeZee"/>
              <a:buChar char="●"/>
            </a:pPr>
            <a:r>
              <a:rPr lang="en" sz="10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Assuming conservative adoption based on 51% of car commuters interested in cycling, and the 38% who would save time </a:t>
            </a:r>
            <a:endParaRPr sz="10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45" name="Google Shape;345;p35"/>
          <p:cNvSpPr txBox="1"/>
          <p:nvPr/>
        </p:nvSpPr>
        <p:spPr>
          <a:xfrm>
            <a:off x="7879325" y="3979375"/>
            <a:ext cx="1049700" cy="8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2CBF8D"/>
                </a:solidFill>
                <a:latin typeface="ABeeZee"/>
                <a:ea typeface="ABeeZee"/>
                <a:cs typeface="ABeeZee"/>
                <a:sym typeface="ABeeZee"/>
              </a:rPr>
              <a:t>=40%</a:t>
            </a:r>
            <a:endParaRPr b="1" sz="2400">
              <a:solidFill>
                <a:srgbClr val="2CBF8D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46" name="Google Shape;346;p35"/>
          <p:cNvSpPr txBox="1"/>
          <p:nvPr/>
        </p:nvSpPr>
        <p:spPr>
          <a:xfrm>
            <a:off x="7837125" y="4374625"/>
            <a:ext cx="1314300" cy="52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ABeeZee"/>
                <a:ea typeface="ABeeZee"/>
                <a:cs typeface="ABeeZee"/>
                <a:sym typeface="ABeeZee"/>
              </a:rPr>
              <a:t>reduction</a:t>
            </a:r>
            <a:endParaRPr b="1" sz="16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47" name="Google Shape;347;p35"/>
          <p:cNvSpPr/>
          <p:nvPr/>
        </p:nvSpPr>
        <p:spPr>
          <a:xfrm>
            <a:off x="4627425" y="1435675"/>
            <a:ext cx="3348000" cy="3348000"/>
          </a:xfrm>
          <a:prstGeom prst="ellipse">
            <a:avLst/>
          </a:prstGeom>
          <a:solidFill>
            <a:srgbClr val="33CE9A">
              <a:alpha val="617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35"/>
          <p:cNvSpPr txBox="1"/>
          <p:nvPr/>
        </p:nvSpPr>
        <p:spPr>
          <a:xfrm>
            <a:off x="4801425" y="2359725"/>
            <a:ext cx="3000000" cy="162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30 Million</a:t>
            </a:r>
            <a:endParaRPr b="1" sz="3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metric tons of</a:t>
            </a:r>
            <a:endParaRPr i="1" sz="24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CO2</a:t>
            </a:r>
            <a:r>
              <a:rPr i="1" lang="en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per year</a:t>
            </a:r>
            <a:endParaRPr i="1" sz="24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Top 25 U.S. Cities</a:t>
            </a:r>
            <a:endParaRPr i="1" sz="24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49" name="Google Shape;349;p35"/>
          <p:cNvSpPr txBox="1"/>
          <p:nvPr/>
        </p:nvSpPr>
        <p:spPr>
          <a:xfrm>
            <a:off x="-35125" y="834475"/>
            <a:ext cx="13827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BeeZee"/>
                <a:ea typeface="ABeeZee"/>
                <a:cs typeface="ABeeZee"/>
                <a:sym typeface="ABeeZee"/>
              </a:rPr>
              <a:t>Greener</a:t>
            </a:r>
            <a:endParaRPr sz="1600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350" name="Google Shape;35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2859" y="215725"/>
            <a:ext cx="715000" cy="670308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35"/>
          <p:cNvSpPr/>
          <p:nvPr/>
        </p:nvSpPr>
        <p:spPr>
          <a:xfrm>
            <a:off x="512625" y="1792975"/>
            <a:ext cx="1314300" cy="1314300"/>
          </a:xfrm>
          <a:prstGeom prst="ellipse">
            <a:avLst/>
          </a:prstGeom>
          <a:solidFill>
            <a:srgbClr val="33CE9A">
              <a:alpha val="617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5"/>
          <p:cNvSpPr txBox="1"/>
          <p:nvPr/>
        </p:nvSpPr>
        <p:spPr>
          <a:xfrm>
            <a:off x="406633" y="1887763"/>
            <a:ext cx="14862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2</a:t>
            </a:r>
            <a:endParaRPr b="1" sz="24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metric tons of</a:t>
            </a:r>
            <a:endParaRPr i="1" sz="12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CO2</a:t>
            </a:r>
            <a:r>
              <a:rPr i="1"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per year</a:t>
            </a:r>
            <a:endParaRPr i="1" sz="12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per user</a:t>
            </a:r>
            <a:endParaRPr i="1" sz="12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53" name="Google Shape;353;p35"/>
          <p:cNvSpPr/>
          <p:nvPr/>
        </p:nvSpPr>
        <p:spPr>
          <a:xfrm>
            <a:off x="2189025" y="1679100"/>
            <a:ext cx="2114100" cy="2114100"/>
          </a:xfrm>
          <a:prstGeom prst="ellipse">
            <a:avLst/>
          </a:prstGeom>
          <a:solidFill>
            <a:srgbClr val="33CE9A">
              <a:alpha val="6179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p35"/>
          <p:cNvSpPr txBox="1"/>
          <p:nvPr/>
        </p:nvSpPr>
        <p:spPr>
          <a:xfrm>
            <a:off x="2464033" y="2040163"/>
            <a:ext cx="1486200" cy="100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120k - 250k</a:t>
            </a:r>
            <a:endParaRPr b="1" sz="24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metric tons of</a:t>
            </a:r>
            <a:endParaRPr i="1" sz="12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CO2</a:t>
            </a:r>
            <a:r>
              <a:rPr i="1"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 per year</a:t>
            </a:r>
            <a:endParaRPr i="1" sz="12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For </a:t>
            </a:r>
            <a:r>
              <a:rPr b="1" i="1" lang="en" sz="12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Boston area</a:t>
            </a:r>
            <a:endParaRPr b="1" i="1" sz="12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Google Shape;359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66821" y="2043708"/>
            <a:ext cx="1479034" cy="390584"/>
          </a:xfrm>
          <a:prstGeom prst="rect">
            <a:avLst/>
          </a:prstGeom>
          <a:noFill/>
          <a:ln>
            <a:noFill/>
          </a:ln>
        </p:spPr>
      </p:pic>
      <p:sp>
        <p:nvSpPr>
          <p:cNvPr id="360" name="Google Shape;360;p36"/>
          <p:cNvSpPr txBox="1"/>
          <p:nvPr/>
        </p:nvSpPr>
        <p:spPr>
          <a:xfrm>
            <a:off x="155448" y="73152"/>
            <a:ext cx="8451600" cy="9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33CE9A"/>
                </a:solidFill>
                <a:latin typeface="ABeeZee"/>
                <a:ea typeface="ABeeZee"/>
                <a:cs typeface="ABeeZee"/>
                <a:sym typeface="ABeeZee"/>
              </a:rPr>
              <a:t>Park &amp; Pedal</a:t>
            </a:r>
            <a:r>
              <a:rPr b="1" lang="en" sz="2600">
                <a:latin typeface="ABeeZee"/>
                <a:ea typeface="ABeeZee"/>
                <a:cs typeface="ABeeZee"/>
                <a:sym typeface="ABeeZee"/>
              </a:rPr>
              <a:t> is a cheaper and faster option</a:t>
            </a:r>
            <a:endParaRPr b="1" sz="26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6E899E"/>
                </a:solidFill>
                <a:latin typeface="ABeeZee"/>
                <a:ea typeface="ABeeZee"/>
                <a:cs typeface="ABeeZee"/>
                <a:sym typeface="ABeeZee"/>
              </a:rPr>
              <a:t>for target market of suburban commuters</a:t>
            </a:r>
            <a:endParaRPr b="1" sz="1600">
              <a:solidFill>
                <a:srgbClr val="6E899E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61" name="Google Shape;361;p36"/>
          <p:cNvSpPr txBox="1"/>
          <p:nvPr/>
        </p:nvSpPr>
        <p:spPr>
          <a:xfrm>
            <a:off x="2928930" y="4196992"/>
            <a:ext cx="11883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6F80"/>
                </a:solidFill>
                <a:latin typeface="ABeeZee"/>
                <a:ea typeface="ABeeZee"/>
                <a:cs typeface="ABeeZee"/>
                <a:sym typeface="ABeeZee"/>
              </a:rPr>
              <a:t>Travel time</a:t>
            </a:r>
            <a:endParaRPr b="1">
              <a:solidFill>
                <a:srgbClr val="596F80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62" name="Google Shape;362;p36"/>
          <p:cNvSpPr txBox="1"/>
          <p:nvPr/>
        </p:nvSpPr>
        <p:spPr>
          <a:xfrm rot="-5400000">
            <a:off x="-298525" y="2126740"/>
            <a:ext cx="1167000" cy="39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6F80"/>
                </a:solidFill>
                <a:latin typeface="ABeeZee"/>
                <a:ea typeface="ABeeZee"/>
                <a:cs typeface="ABeeZee"/>
                <a:sym typeface="ABeeZee"/>
              </a:rPr>
              <a:t>Cost</a:t>
            </a:r>
            <a:endParaRPr b="1">
              <a:solidFill>
                <a:srgbClr val="596F80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cxnSp>
        <p:nvCxnSpPr>
          <p:cNvPr id="363" name="Google Shape;363;p36"/>
          <p:cNvCxnSpPr/>
          <p:nvPr/>
        </p:nvCxnSpPr>
        <p:spPr>
          <a:xfrm>
            <a:off x="435380" y="4214865"/>
            <a:ext cx="59367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64" name="Google Shape;364;p36"/>
          <p:cNvCxnSpPr/>
          <p:nvPr/>
        </p:nvCxnSpPr>
        <p:spPr>
          <a:xfrm rot="10800000">
            <a:off x="439302" y="1228603"/>
            <a:ext cx="0" cy="2990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65" name="Google Shape;365;p36"/>
          <p:cNvSpPr txBox="1"/>
          <p:nvPr/>
        </p:nvSpPr>
        <p:spPr>
          <a:xfrm>
            <a:off x="3853650" y="2057000"/>
            <a:ext cx="15378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596F80"/>
                </a:solidFill>
                <a:latin typeface="ABeeZee"/>
                <a:ea typeface="ABeeZee"/>
                <a:cs typeface="ABeeZee"/>
                <a:sym typeface="ABeeZee"/>
              </a:rPr>
              <a:t>Drive Whole Way</a:t>
            </a:r>
            <a:endParaRPr b="1" sz="1300">
              <a:solidFill>
                <a:srgbClr val="596F80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366" name="Google Shape;36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1842" y="1471958"/>
            <a:ext cx="1696492" cy="448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56212" y="1604114"/>
            <a:ext cx="470035" cy="172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14973" y="1560681"/>
            <a:ext cx="408490" cy="283683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6"/>
          <p:cNvSpPr txBox="1"/>
          <p:nvPr/>
        </p:nvSpPr>
        <p:spPr>
          <a:xfrm>
            <a:off x="3739425" y="1509761"/>
            <a:ext cx="718200" cy="2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Overpass"/>
                <a:ea typeface="Overpass"/>
                <a:cs typeface="Overpass"/>
                <a:sym typeface="Overpass"/>
              </a:rPr>
              <a:t>TAXI</a:t>
            </a:r>
            <a:endParaRPr b="1" sz="1800">
              <a:latin typeface="Overpass"/>
              <a:ea typeface="Overpass"/>
              <a:cs typeface="Overpass"/>
              <a:sym typeface="Overpass"/>
            </a:endParaRPr>
          </a:p>
        </p:txBody>
      </p:sp>
      <p:pic>
        <p:nvPicPr>
          <p:cNvPr id="370" name="Google Shape;37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16974" y="2541352"/>
            <a:ext cx="1188241" cy="394546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6"/>
          <p:cNvSpPr txBox="1"/>
          <p:nvPr/>
        </p:nvSpPr>
        <p:spPr>
          <a:xfrm>
            <a:off x="2922562" y="2561447"/>
            <a:ext cx="1188300" cy="39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6F80"/>
                </a:solidFill>
                <a:latin typeface="ABeeZee"/>
                <a:ea typeface="ABeeZee"/>
                <a:cs typeface="ABeeZee"/>
                <a:sym typeface="ABeeZee"/>
              </a:rPr>
              <a:t>Carpool</a:t>
            </a:r>
            <a:endParaRPr b="1">
              <a:solidFill>
                <a:srgbClr val="596F80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372" name="Google Shape;372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7734" y="2882477"/>
            <a:ext cx="1349946" cy="394546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36"/>
          <p:cNvSpPr txBox="1"/>
          <p:nvPr/>
        </p:nvSpPr>
        <p:spPr>
          <a:xfrm>
            <a:off x="4977729" y="2897542"/>
            <a:ext cx="13497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596F80"/>
                </a:solidFill>
                <a:latin typeface="ABeeZee"/>
                <a:ea typeface="ABeeZee"/>
                <a:cs typeface="ABeeZee"/>
                <a:sym typeface="ABeeZee"/>
              </a:rPr>
              <a:t>Public Transit</a:t>
            </a:r>
            <a:endParaRPr b="1">
              <a:solidFill>
                <a:srgbClr val="596F80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374" name="Google Shape;37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7072" y="3310989"/>
            <a:ext cx="1583020" cy="273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3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78802" y="3400072"/>
            <a:ext cx="718006" cy="402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3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54677" y="3356298"/>
            <a:ext cx="383098" cy="456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46630" y="3024084"/>
            <a:ext cx="383094" cy="32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444617" y="2486158"/>
            <a:ext cx="383094" cy="32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3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15243" y="1954689"/>
            <a:ext cx="383094" cy="325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2422" y="3223029"/>
            <a:ext cx="1696492" cy="448008"/>
          </a:xfrm>
          <a:prstGeom prst="rect">
            <a:avLst/>
          </a:prstGeom>
          <a:noFill/>
          <a:ln>
            <a:noFill/>
          </a:ln>
          <a:effectLst>
            <a:outerShdw blurRad="14288" rotWithShape="0" algn="bl" dir="5400000" dist="9525">
              <a:srgbClr val="33CE9A"/>
            </a:outerShdw>
          </a:effectLst>
        </p:spPr>
      </p:pic>
      <p:sp>
        <p:nvSpPr>
          <p:cNvPr id="381" name="Google Shape;381;p36"/>
          <p:cNvSpPr txBox="1"/>
          <p:nvPr/>
        </p:nvSpPr>
        <p:spPr>
          <a:xfrm>
            <a:off x="6663150" y="1647075"/>
            <a:ext cx="2285100" cy="22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76784" lvl="0" marL="146304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BeeZee"/>
              <a:buChar char="●"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Park &amp; Pedal is </a:t>
            </a:r>
            <a:r>
              <a:rPr b="1" lang="en" sz="1200">
                <a:solidFill>
                  <a:srgbClr val="33CE9A"/>
                </a:solidFill>
                <a:latin typeface="ABeeZee"/>
                <a:ea typeface="ABeeZee"/>
                <a:cs typeface="ABeeZee"/>
                <a:sym typeface="ABeeZee"/>
              </a:rPr>
              <a:t>door-to-door</a:t>
            </a:r>
            <a:endParaRPr b="1" sz="1200">
              <a:solidFill>
                <a:srgbClr val="33CE9A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176784" lvl="0" marL="146304" rtl="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200"/>
              <a:buFont typeface="ABeeZee"/>
              <a:buChar char="●"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Transit is slower for most because it is </a:t>
            </a:r>
            <a:r>
              <a:rPr i="1" lang="en" sz="1200">
                <a:latin typeface="ABeeZee"/>
                <a:ea typeface="ABeeZee"/>
                <a:cs typeface="ABeeZee"/>
                <a:sym typeface="ABeeZee"/>
              </a:rPr>
              <a:t>not</a:t>
            </a: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 a door-to-door option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  <a:p>
            <a:pPr indent="-176784" lvl="0" marL="146304" rtl="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200"/>
              <a:buFont typeface="ABeeZee"/>
              <a:buChar char="●"/>
            </a:pPr>
            <a:r>
              <a:rPr lang="en" sz="1200">
                <a:latin typeface="ABeeZee"/>
                <a:ea typeface="ABeeZee"/>
                <a:cs typeface="ABeeZee"/>
                <a:sym typeface="ABeeZee"/>
              </a:rPr>
              <a:t>100%-driving solutions get stuck in traffic</a:t>
            </a:r>
            <a:endParaRPr sz="1200"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6" name="Google Shape;386;p37"/>
          <p:cNvGrpSpPr/>
          <p:nvPr/>
        </p:nvGrpSpPr>
        <p:grpSpPr>
          <a:xfrm>
            <a:off x="288855" y="2188120"/>
            <a:ext cx="4926337" cy="2060092"/>
            <a:chOff x="1185550" y="1760313"/>
            <a:chExt cx="6043844" cy="2527410"/>
          </a:xfrm>
        </p:grpSpPr>
        <p:sp>
          <p:nvSpPr>
            <p:cNvPr id="387" name="Google Shape;387;p37"/>
            <p:cNvSpPr/>
            <p:nvPr/>
          </p:nvSpPr>
          <p:spPr>
            <a:xfrm>
              <a:off x="1185550" y="1951325"/>
              <a:ext cx="1911000" cy="1911000"/>
            </a:xfrm>
            <a:prstGeom prst="ellipse">
              <a:avLst/>
            </a:prstGeom>
            <a:solidFill>
              <a:srgbClr val="FFBCB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rgbClr val="DC0000"/>
                </a:solidFill>
                <a:latin typeface="ABeeZee"/>
                <a:ea typeface="ABeeZee"/>
                <a:cs typeface="ABeeZee"/>
                <a:sym typeface="ABeeZee"/>
              </a:endParaRPr>
            </a:p>
          </p:txBody>
        </p:sp>
        <p:sp>
          <p:nvSpPr>
            <p:cNvPr id="388" name="Google Shape;388;p37"/>
            <p:cNvSpPr/>
            <p:nvPr/>
          </p:nvSpPr>
          <p:spPr>
            <a:xfrm>
              <a:off x="4935294" y="1760313"/>
              <a:ext cx="2294100" cy="2294100"/>
            </a:xfrm>
            <a:prstGeom prst="ellipse">
              <a:avLst/>
            </a:prstGeom>
            <a:solidFill>
              <a:srgbClr val="FF5B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ABeeZee"/>
                <a:ea typeface="ABeeZee"/>
                <a:cs typeface="ABeeZee"/>
                <a:sym typeface="ABeeZee"/>
              </a:endParaRPr>
            </a:p>
          </p:txBody>
        </p:sp>
        <p:sp>
          <p:nvSpPr>
            <p:cNvPr id="389" name="Google Shape;389;p37"/>
            <p:cNvSpPr txBox="1"/>
            <p:nvPr/>
          </p:nvSpPr>
          <p:spPr>
            <a:xfrm>
              <a:off x="1258449" y="2375899"/>
              <a:ext cx="1681200" cy="115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latin typeface="ABeeZee"/>
                  <a:ea typeface="ABeeZee"/>
                  <a:cs typeface="ABeeZee"/>
                  <a:sym typeface="ABeeZee"/>
                </a:rPr>
                <a:t>38 Million</a:t>
              </a:r>
              <a:r>
                <a:rPr b="1" lang="en" sz="1200">
                  <a:latin typeface="ABeeZee"/>
                  <a:ea typeface="ABeeZee"/>
                  <a:cs typeface="ABeeZee"/>
                  <a:sym typeface="ABeeZee"/>
                </a:rPr>
                <a:t> </a:t>
              </a:r>
              <a:r>
                <a:rPr i="1" lang="en" sz="1200">
                  <a:solidFill>
                    <a:srgbClr val="862020"/>
                  </a:solidFill>
                  <a:latin typeface="ABeeZee"/>
                  <a:ea typeface="ABeeZee"/>
                  <a:cs typeface="ABeeZee"/>
                  <a:sym typeface="ABeeZee"/>
                </a:rPr>
                <a:t>Commute into/out of</a:t>
              </a:r>
              <a:endParaRPr i="1" sz="1200">
                <a:solidFill>
                  <a:srgbClr val="862020"/>
                </a:solidFill>
                <a:latin typeface="ABeeZee"/>
                <a:ea typeface="ABeeZee"/>
                <a:cs typeface="ABeeZee"/>
                <a:sym typeface="ABeeZee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200">
                  <a:solidFill>
                    <a:srgbClr val="862020"/>
                  </a:solidFill>
                  <a:latin typeface="ABeeZee"/>
                  <a:ea typeface="ABeeZee"/>
                  <a:cs typeface="ABeeZee"/>
                  <a:sym typeface="ABeeZee"/>
                </a:rPr>
                <a:t>top 25 metro areas</a:t>
              </a:r>
              <a:endParaRPr i="1" sz="1200">
                <a:solidFill>
                  <a:srgbClr val="862020"/>
                </a:solidFill>
                <a:latin typeface="ABeeZee"/>
                <a:ea typeface="ABeeZee"/>
                <a:cs typeface="ABeeZee"/>
                <a:sym typeface="ABeeZee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" sz="1200">
                  <a:solidFill>
                    <a:srgbClr val="862020"/>
                  </a:solidFill>
                  <a:latin typeface="ABeeZee"/>
                  <a:ea typeface="ABeeZee"/>
                  <a:cs typeface="ABeeZee"/>
                  <a:sym typeface="ABeeZee"/>
                </a:rPr>
                <a:t>by car</a:t>
              </a:r>
              <a:endParaRPr i="1" sz="1200">
                <a:solidFill>
                  <a:srgbClr val="862020"/>
                </a:solidFill>
                <a:latin typeface="ABeeZee"/>
                <a:ea typeface="ABeeZee"/>
                <a:cs typeface="ABeeZee"/>
                <a:sym typeface="ABeeZee"/>
              </a:endParaRPr>
            </a:p>
          </p:txBody>
        </p:sp>
        <p:sp>
          <p:nvSpPr>
            <p:cNvPr id="390" name="Google Shape;390;p37"/>
            <p:cNvSpPr txBox="1"/>
            <p:nvPr/>
          </p:nvSpPr>
          <p:spPr>
            <a:xfrm>
              <a:off x="3089459" y="3475023"/>
              <a:ext cx="1911000" cy="812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999999"/>
                  </a:solidFill>
                  <a:latin typeface="ABeeZee"/>
                  <a:ea typeface="ABeeZee"/>
                  <a:cs typeface="ABeeZee"/>
                  <a:sym typeface="ABeeZee"/>
                </a:rPr>
                <a:t>U.S. Census Inflow/Outflow Analysis for Labor Market segment 2015 - Top 25 U.S. Metro Areas. </a:t>
              </a:r>
              <a:endParaRPr sz="8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endParaRPr>
            </a:p>
          </p:txBody>
        </p:sp>
        <p:sp>
          <p:nvSpPr>
            <p:cNvPr id="391" name="Google Shape;391;p37"/>
            <p:cNvSpPr txBox="1"/>
            <p:nvPr/>
          </p:nvSpPr>
          <p:spPr>
            <a:xfrm>
              <a:off x="5245192" y="2299699"/>
              <a:ext cx="1681200" cy="115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600">
                  <a:latin typeface="ABeeZee"/>
                  <a:ea typeface="ABeeZee"/>
                  <a:cs typeface="ABeeZee"/>
                  <a:sym typeface="ABeeZee"/>
                </a:rPr>
                <a:t>$148 Billion/yr</a:t>
              </a:r>
              <a:endParaRPr b="1" sz="1600">
                <a:latin typeface="ABeeZee"/>
                <a:ea typeface="ABeeZee"/>
                <a:cs typeface="ABeeZee"/>
                <a:sym typeface="ABeeZee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200">
                  <a:latin typeface="ABeeZee"/>
                  <a:ea typeface="ABeeZee"/>
                  <a:cs typeface="ABeeZee"/>
                  <a:sym typeface="ABeeZee"/>
                </a:rPr>
                <a:t> </a:t>
              </a:r>
              <a:r>
                <a:rPr i="1" lang="en" sz="1200">
                  <a:solidFill>
                    <a:srgbClr val="862020"/>
                  </a:solidFill>
                  <a:latin typeface="ABeeZee"/>
                  <a:ea typeface="ABeeZee"/>
                  <a:cs typeface="ABeeZee"/>
                  <a:sym typeface="ABeeZee"/>
                </a:rPr>
                <a:t>Total Congestion charge for top 25 U.S. Cities at Today’s London rate </a:t>
              </a:r>
              <a:endParaRPr i="1" sz="1200">
                <a:solidFill>
                  <a:srgbClr val="862020"/>
                </a:solidFill>
                <a:latin typeface="ABeeZee"/>
                <a:ea typeface="ABeeZee"/>
                <a:cs typeface="ABeeZee"/>
                <a:sym typeface="ABeeZee"/>
              </a:endParaRPr>
            </a:p>
          </p:txBody>
        </p:sp>
        <p:cxnSp>
          <p:nvCxnSpPr>
            <p:cNvPr id="392" name="Google Shape;392;p37"/>
            <p:cNvCxnSpPr/>
            <p:nvPr/>
          </p:nvCxnSpPr>
          <p:spPr>
            <a:xfrm>
              <a:off x="3271304" y="2930500"/>
              <a:ext cx="1420500" cy="0"/>
            </a:xfrm>
            <a:prstGeom prst="straightConnector1">
              <a:avLst/>
            </a:prstGeom>
            <a:noFill/>
            <a:ln cap="flat" cmpd="sng" w="76200">
              <a:solidFill>
                <a:srgbClr val="00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  <p:sp>
        <p:nvSpPr>
          <p:cNvPr id="393" name="Google Shape;393;p37"/>
          <p:cNvSpPr txBox="1"/>
          <p:nvPr/>
        </p:nvSpPr>
        <p:spPr>
          <a:xfrm>
            <a:off x="1506725" y="110350"/>
            <a:ext cx="6221700" cy="8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latin typeface="ABeeZee"/>
                <a:ea typeface="ABeeZee"/>
                <a:cs typeface="ABeeZee"/>
                <a:sym typeface="ABeeZee"/>
              </a:rPr>
              <a:t>Why No</a:t>
            </a:r>
            <a:r>
              <a:rPr b="1" lang="en" sz="2800">
                <a:latin typeface="ABeeZee"/>
                <a:ea typeface="ABeeZee"/>
                <a:cs typeface="ABeeZee"/>
                <a:sym typeface="ABeeZee"/>
              </a:rPr>
              <a:t>w</a:t>
            </a:r>
            <a:endParaRPr b="1" sz="1600">
              <a:solidFill>
                <a:srgbClr val="2CBF8D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descr="Metro-Mobility-logo-green-blk-LG.png" id="394" name="Google Shape;39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41" y="4512023"/>
            <a:ext cx="1303850" cy="42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37"/>
          <p:cNvPicPr preferRelativeResize="0"/>
          <p:nvPr/>
        </p:nvPicPr>
        <p:blipFill rotWithShape="1">
          <a:blip r:embed="rId4">
            <a:alphaModFix/>
          </a:blip>
          <a:srcRect b="9428" l="8143" r="7646" t="0"/>
          <a:stretch/>
        </p:blipFill>
        <p:spPr>
          <a:xfrm>
            <a:off x="6336175" y="1331025"/>
            <a:ext cx="1793400" cy="1342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6" name="Google Shape;396;p37"/>
          <p:cNvCxnSpPr/>
          <p:nvPr/>
        </p:nvCxnSpPr>
        <p:spPr>
          <a:xfrm>
            <a:off x="5350250" y="980825"/>
            <a:ext cx="0" cy="3745800"/>
          </a:xfrm>
          <a:prstGeom prst="straightConnector1">
            <a:avLst/>
          </a:prstGeom>
          <a:noFill/>
          <a:ln cap="flat" cmpd="sng" w="9525">
            <a:solidFill>
              <a:srgbClr val="B7BEC3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97" name="Google Shape;397;p37"/>
          <p:cNvSpPr txBox="1"/>
          <p:nvPr/>
        </p:nvSpPr>
        <p:spPr>
          <a:xfrm>
            <a:off x="265500" y="698125"/>
            <a:ext cx="24537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ABeeZee"/>
                <a:ea typeface="ABeeZee"/>
                <a:cs typeface="ABeeZee"/>
                <a:sym typeface="ABeeZee"/>
              </a:rPr>
              <a:t>1. Congestion</a:t>
            </a:r>
            <a:endParaRPr b="1" sz="18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98" name="Google Shape;398;p37"/>
          <p:cNvSpPr txBox="1"/>
          <p:nvPr/>
        </p:nvSpPr>
        <p:spPr>
          <a:xfrm>
            <a:off x="5497975" y="700750"/>
            <a:ext cx="3537300" cy="32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ABeeZee"/>
                <a:ea typeface="ABeeZee"/>
                <a:cs typeface="ABeeZee"/>
                <a:sym typeface="ABeeZee"/>
              </a:rPr>
              <a:t>2. Light vehicle adoption </a:t>
            </a:r>
            <a:endParaRPr b="1" sz="18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399" name="Google Shape;399;p37"/>
          <p:cNvSpPr txBox="1"/>
          <p:nvPr/>
        </p:nvSpPr>
        <p:spPr>
          <a:xfrm>
            <a:off x="4957825" y="3515825"/>
            <a:ext cx="4278000" cy="1407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Micromobility (eBikes, Scooters, etc) will be:</a:t>
            </a:r>
            <a:endParaRPr sz="10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“</a:t>
            </a:r>
            <a:r>
              <a:rPr b="1" lang="en" sz="1000">
                <a:solidFill>
                  <a:schemeClr val="dk1"/>
                </a:solidFill>
                <a:highlight>
                  <a:srgbClr val="FFFFFF"/>
                </a:highlight>
                <a:latin typeface="ABeeZee"/>
                <a:ea typeface="ABeeZee"/>
                <a:cs typeface="ABeeZee"/>
                <a:sym typeface="ABeeZee"/>
              </a:rPr>
              <a:t>$300 billion to $500 billion in 2030</a:t>
            </a: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ABeeZee"/>
                <a:ea typeface="ABeeZee"/>
                <a:cs typeface="ABeeZee"/>
                <a:sym typeface="ABeeZee"/>
              </a:rPr>
              <a:t>. To put that into perspective, it equals about a quarter of our forecasted global shared </a:t>
            </a:r>
            <a:r>
              <a:rPr lang="en" sz="1000" u="sng">
                <a:solidFill>
                  <a:schemeClr val="dk1"/>
                </a:solidFill>
                <a:highlight>
                  <a:srgbClr val="FFFFFF"/>
                </a:highlight>
                <a:latin typeface="ABeeZee"/>
                <a:ea typeface="ABeeZee"/>
                <a:cs typeface="ABeeZee"/>
                <a:sym typeface="ABeeZe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autonomous-driving market</a:t>
            </a:r>
            <a:r>
              <a:rPr lang="en" sz="1000">
                <a:solidFill>
                  <a:schemeClr val="dk1"/>
                </a:solidFill>
                <a:highlight>
                  <a:srgbClr val="FFFFFF"/>
                </a:highlight>
                <a:latin typeface="ABeeZee"/>
                <a:ea typeface="ABeeZee"/>
                <a:cs typeface="ABeeZee"/>
                <a:sym typeface="ABeeZee"/>
              </a:rPr>
              <a:t> potential of roughly $1,600 billion in 2030” - </a:t>
            </a:r>
            <a:r>
              <a:rPr b="1" lang="en" sz="1000">
                <a:solidFill>
                  <a:schemeClr val="dk1"/>
                </a:solidFill>
                <a:highlight>
                  <a:srgbClr val="FFFFFF"/>
                </a:highlight>
                <a:latin typeface="ABeeZee"/>
                <a:ea typeface="ABeeZee"/>
                <a:cs typeface="ABeeZee"/>
                <a:sym typeface="ABeeZee"/>
              </a:rPr>
              <a:t>McKinsey &amp; Company</a:t>
            </a:r>
            <a:endParaRPr b="1" sz="10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E899E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E899E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E899E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6E899E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400" name="Google Shape;400;p37"/>
          <p:cNvSpPr txBox="1"/>
          <p:nvPr/>
        </p:nvSpPr>
        <p:spPr>
          <a:xfrm>
            <a:off x="253700" y="1095325"/>
            <a:ext cx="4536600" cy="34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CBF8D"/>
              </a:buClr>
              <a:buSzPts val="1200"/>
              <a:buFont typeface="ABeeZee"/>
              <a:buAutoNum type="alphaLcPeriod"/>
            </a:pPr>
            <a:r>
              <a:rPr b="1" lang="en" sz="1200">
                <a:solidFill>
                  <a:srgbClr val="2CBF8D"/>
                </a:solidFill>
                <a:latin typeface="ABeeZee"/>
                <a:ea typeface="ABeeZee"/>
                <a:cs typeface="ABeeZee"/>
                <a:sym typeface="ABeeZee"/>
              </a:rPr>
              <a:t>Commute times are growing substantially</a:t>
            </a:r>
            <a:endParaRPr b="1" sz="1200">
              <a:solidFill>
                <a:srgbClr val="2CBF8D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rgbClr val="2CBF8D"/>
              </a:buClr>
              <a:buSzPts val="1200"/>
              <a:buFont typeface="ABeeZee"/>
              <a:buAutoNum type="alphaLcPeriod"/>
            </a:pPr>
            <a:r>
              <a:rPr b="1" lang="en" sz="1200">
                <a:solidFill>
                  <a:srgbClr val="2CBF8D"/>
                </a:solidFill>
                <a:latin typeface="ABeeZee"/>
                <a:ea typeface="ABeeZee"/>
                <a:cs typeface="ABeeZee"/>
                <a:sym typeface="ABeeZee"/>
              </a:rPr>
              <a:t>Cities have reached their limits - 30 now have congestion charges, 9 debating cordon, NYC cordon</a:t>
            </a:r>
            <a:endParaRPr b="1" sz="1200">
              <a:solidFill>
                <a:srgbClr val="2CBF8D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/>
        </p:nvSpPr>
        <p:spPr>
          <a:xfrm>
            <a:off x="919950" y="415150"/>
            <a:ext cx="7610700" cy="92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33CE9A"/>
                </a:solidFill>
                <a:latin typeface="ABeeZee"/>
                <a:ea typeface="ABeeZee"/>
                <a:cs typeface="ABeeZee"/>
                <a:sym typeface="ABeeZee"/>
              </a:rPr>
              <a:t>Park &amp; Pedal: </a:t>
            </a:r>
            <a:endParaRPr b="1" sz="2400">
              <a:solidFill>
                <a:srgbClr val="33CE9A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T</a:t>
            </a:r>
            <a:r>
              <a:rPr b="1" lang="en" sz="24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he only suburban commuting option that is:</a:t>
            </a:r>
            <a:endParaRPr sz="24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506825" y="1486500"/>
            <a:ext cx="7116000" cy="32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BeeZee"/>
              <a:buChar char="●"/>
            </a:pPr>
            <a:r>
              <a:rPr b="1"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Door-to-door</a:t>
            </a:r>
            <a:endParaRPr b="1"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302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BeeZee"/>
              <a:buChar char="●"/>
            </a:pPr>
            <a:r>
              <a:rPr b="1"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Does not cause, or get stuck in, traffic</a:t>
            </a:r>
            <a:endParaRPr b="1"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302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eZee"/>
              <a:buChar char="●"/>
            </a:pPr>
            <a:r>
              <a:rPr b="1"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Single occupancy open-air (low contagion risk) travel</a:t>
            </a:r>
            <a:endParaRPr b="1"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302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BeeZee"/>
              <a:buChar char="●"/>
            </a:pPr>
            <a:r>
              <a:rPr b="1" lang="en" sz="1600">
                <a:latin typeface="ABeeZee"/>
                <a:ea typeface="ABeeZee"/>
                <a:cs typeface="ABeeZee"/>
                <a:sym typeface="ABeeZee"/>
              </a:rPr>
              <a:t>Inexpensive</a:t>
            </a:r>
            <a:endParaRPr b="1" sz="1600">
              <a:latin typeface="ABeeZee"/>
              <a:ea typeface="ABeeZee"/>
              <a:cs typeface="ABeeZee"/>
              <a:sym typeface="ABeeZee"/>
            </a:endParaRPr>
          </a:p>
          <a:p>
            <a:pPr indent="-3302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BeeZee"/>
              <a:buChar char="●"/>
            </a:pPr>
            <a:r>
              <a:rPr b="1" lang="en" sz="1600">
                <a:latin typeface="ABeeZee"/>
                <a:ea typeface="ABeeZee"/>
                <a:cs typeface="ABeeZee"/>
                <a:sym typeface="ABeeZee"/>
              </a:rPr>
              <a:t>Fast - bypasses congestion</a:t>
            </a:r>
            <a:endParaRPr b="1" sz="1600">
              <a:latin typeface="ABeeZee"/>
              <a:ea typeface="ABeeZee"/>
              <a:cs typeface="ABeeZee"/>
              <a:sym typeface="ABeeZee"/>
            </a:endParaRPr>
          </a:p>
          <a:p>
            <a:pPr indent="-3302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ABeeZee"/>
              <a:buChar char="●"/>
            </a:pPr>
            <a:r>
              <a:rPr b="1"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Sweat-free (e-bikes give you an added boost)</a:t>
            </a:r>
            <a:endParaRPr b="1"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330200" lvl="0" marL="457200" rtl="0" algn="l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eZee"/>
              <a:buChar char="●"/>
            </a:pPr>
            <a:r>
              <a:rPr b="1"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Green</a:t>
            </a:r>
            <a:endParaRPr b="1" sz="16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78" name="Google Shape;78;p15"/>
          <p:cNvSpPr txBox="1"/>
          <p:nvPr/>
        </p:nvSpPr>
        <p:spPr>
          <a:xfrm>
            <a:off x="4548850" y="3799325"/>
            <a:ext cx="4498500" cy="125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© Metro Mobility, LLC | All Rights Reserved &#10;Patent Pending" id="83" name="Google Shape;83;p16" title="Park &amp; Pedal E-Bike Rental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-857258"/>
            <a:ext cx="9144000" cy="6858016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/>
          <p:nvPr/>
        </p:nvSpPr>
        <p:spPr>
          <a:xfrm>
            <a:off x="2211000" y="994125"/>
            <a:ext cx="4722000" cy="9294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5" name="Google Shape;85;p16"/>
          <p:cNvSpPr txBox="1"/>
          <p:nvPr/>
        </p:nvSpPr>
        <p:spPr>
          <a:xfrm>
            <a:off x="2211000" y="1048275"/>
            <a:ext cx="4722000" cy="82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CLICK SLIDE TO VIEW VIDEO</a:t>
            </a:r>
            <a:endParaRPr sz="180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(links </a:t>
            </a:r>
            <a:r>
              <a:rPr lang="en" sz="1800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rPr>
              <a:t>to </a:t>
            </a:r>
            <a:r>
              <a:rPr lang="en" sz="1800" u="sng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https://youtu.be/cc05kEQjwSk</a:t>
            </a:r>
            <a:r>
              <a:rPr lang="en" sz="1800">
                <a:solidFill>
                  <a:schemeClr val="lt1"/>
                </a:solidFill>
                <a:latin typeface="ABeeZee"/>
                <a:ea typeface="ABeeZee"/>
                <a:cs typeface="ABeeZee"/>
                <a:sym typeface="ABeeZee"/>
              </a:rPr>
              <a:t>)</a:t>
            </a:r>
            <a:endParaRPr sz="1800">
              <a:solidFill>
                <a:schemeClr val="lt1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86" name="Google Shape;86;p16"/>
          <p:cNvSpPr/>
          <p:nvPr/>
        </p:nvSpPr>
        <p:spPr>
          <a:xfrm>
            <a:off x="0" y="4943525"/>
            <a:ext cx="9144000" cy="209400"/>
          </a:xfrm>
          <a:prstGeom prst="rect">
            <a:avLst/>
          </a:prstGeom>
          <a:solidFill>
            <a:srgbClr val="2CBF8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6"/>
          <p:cNvSpPr txBox="1"/>
          <p:nvPr/>
        </p:nvSpPr>
        <p:spPr>
          <a:xfrm>
            <a:off x="0" y="4897054"/>
            <a:ext cx="5847300" cy="26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© 2021 Metro Mobility, All Rights Reserved  |  CONFIDENTIAL INFORMATION</a:t>
            </a:r>
            <a:endParaRPr sz="80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88" name="Google Shape;88;p16"/>
          <p:cNvSpPr txBox="1"/>
          <p:nvPr/>
        </p:nvSpPr>
        <p:spPr>
          <a:xfrm>
            <a:off x="8567708" y="4857135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800">
                <a:solidFill>
                  <a:srgbClr val="FFFFFF"/>
                </a:solidFill>
                <a:latin typeface="ABeeZee"/>
                <a:ea typeface="ABeeZee"/>
                <a:cs typeface="ABeeZee"/>
                <a:sym typeface="ABeeZee"/>
              </a:rPr>
              <a:t>‹#›</a:t>
            </a:fld>
            <a:endParaRPr sz="800">
              <a:solidFill>
                <a:srgbClr val="FFFFFF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1787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587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3813" y="0"/>
            <a:ext cx="3857626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2562" y="0"/>
            <a:ext cx="3857626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/>
          <p:nvPr/>
        </p:nvSpPr>
        <p:spPr>
          <a:xfrm>
            <a:off x="-10025" y="-30000"/>
            <a:ext cx="4663200" cy="4979400"/>
          </a:xfrm>
          <a:prstGeom prst="rect">
            <a:avLst/>
          </a:prstGeom>
          <a:solidFill>
            <a:srgbClr val="3AFFBC">
              <a:alpha val="211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6" name="Google Shape;10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699" y="1163234"/>
            <a:ext cx="1781609" cy="3722774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p19"/>
          <p:cNvSpPr txBox="1"/>
          <p:nvPr/>
        </p:nvSpPr>
        <p:spPr>
          <a:xfrm>
            <a:off x="-10325" y="737325"/>
            <a:ext cx="45720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3CE9A"/>
                </a:solidFill>
                <a:latin typeface="ABeeZee"/>
                <a:ea typeface="ABeeZee"/>
                <a:cs typeface="ABeeZee"/>
                <a:sym typeface="ABeeZee"/>
              </a:rPr>
              <a:t>Pat Pending </a:t>
            </a:r>
            <a:r>
              <a:rPr b="1" lang="en" sz="1500">
                <a:solidFill>
                  <a:srgbClr val="33CE9A"/>
                </a:solidFill>
                <a:latin typeface="ABeeZee"/>
                <a:ea typeface="ABeeZee"/>
                <a:cs typeface="ABeeZee"/>
                <a:sym typeface="ABeeZee"/>
              </a:rPr>
              <a:t>Software</a:t>
            </a:r>
            <a:endParaRPr b="1" sz="1500">
              <a:solidFill>
                <a:srgbClr val="33CE9A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08" name="Google Shape;108;p19"/>
          <p:cNvSpPr txBox="1"/>
          <p:nvPr/>
        </p:nvSpPr>
        <p:spPr>
          <a:xfrm>
            <a:off x="4572000" y="737325"/>
            <a:ext cx="4572000" cy="35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33CE9A"/>
                </a:solidFill>
                <a:latin typeface="ABeeZee"/>
                <a:ea typeface="ABeeZee"/>
                <a:cs typeface="ABeeZee"/>
                <a:sym typeface="ABeeZee"/>
              </a:rPr>
              <a:t>Pat Pending </a:t>
            </a:r>
            <a:r>
              <a:rPr b="1" lang="en" sz="1500">
                <a:solidFill>
                  <a:srgbClr val="33CE9A"/>
                </a:solidFill>
                <a:latin typeface="ABeeZee"/>
                <a:ea typeface="ABeeZee"/>
                <a:cs typeface="ABeeZee"/>
                <a:sym typeface="ABeeZee"/>
              </a:rPr>
              <a:t>Hardware</a:t>
            </a:r>
            <a:endParaRPr b="1" sz="1500">
              <a:solidFill>
                <a:srgbClr val="33CE9A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09" name="Google Shape;109;p19"/>
          <p:cNvPicPr preferRelativeResize="0"/>
          <p:nvPr/>
        </p:nvPicPr>
        <p:blipFill rotWithShape="1">
          <a:blip r:embed="rId4">
            <a:alphaModFix/>
          </a:blip>
          <a:srcRect b="9798" l="8747" r="5746" t="13473"/>
          <a:stretch/>
        </p:blipFill>
        <p:spPr>
          <a:xfrm>
            <a:off x="5261040" y="1215487"/>
            <a:ext cx="3193920" cy="181902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9"/>
          <p:cNvSpPr txBox="1"/>
          <p:nvPr/>
        </p:nvSpPr>
        <p:spPr>
          <a:xfrm>
            <a:off x="4739275" y="3145150"/>
            <a:ext cx="4333200" cy="161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9709" lvl="0" marL="182880" rtl="0" algn="l">
              <a:lnSpc>
                <a:spcPct val="113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eZee"/>
              <a:buChar char="●"/>
            </a:pPr>
            <a:r>
              <a:rPr lang="en" sz="1300">
                <a:solidFill>
                  <a:srgbClr val="33CE9A"/>
                </a:solidFill>
                <a:latin typeface="ABeeZee"/>
                <a:ea typeface="ABeeZee"/>
                <a:cs typeface="ABeeZee"/>
                <a:sym typeface="ABeeZee"/>
              </a:rPr>
              <a:t>ChargeLock</a:t>
            </a:r>
            <a:r>
              <a:rPr lang="en" sz="1300">
                <a:latin typeface="ABeeZee"/>
                <a:ea typeface="ABeeZee"/>
                <a:cs typeface="ABeeZee"/>
                <a:sym typeface="ABeeZee"/>
              </a:rPr>
              <a:t> system </a:t>
            </a:r>
            <a:r>
              <a:rPr lang="en" sz="1300" u="sng">
                <a:latin typeface="ABeeZee"/>
                <a:ea typeface="ABeeZee"/>
                <a:cs typeface="ABeeZee"/>
                <a:sym typeface="ABeeZee"/>
              </a:rPr>
              <a:t>charges the bikes at the station</a:t>
            </a:r>
            <a:r>
              <a:rPr lang="en" sz="1300">
                <a:latin typeface="ABeeZee"/>
                <a:ea typeface="ABeeZee"/>
                <a:cs typeface="ABeeZee"/>
                <a:sym typeface="ABeeZee"/>
              </a:rPr>
              <a:t>, saving </a:t>
            </a:r>
            <a:r>
              <a:rPr lang="en" sz="1300">
                <a:solidFill>
                  <a:srgbClr val="33CE9A"/>
                </a:solidFill>
                <a:latin typeface="ABeeZee"/>
                <a:ea typeface="ABeeZee"/>
                <a:cs typeface="ABeeZee"/>
                <a:sym typeface="ABeeZee"/>
              </a:rPr>
              <a:t>$1,000-$1,500/bike/yr</a:t>
            </a:r>
            <a:endParaRPr sz="1300">
              <a:solidFill>
                <a:srgbClr val="33CE9A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219709" lvl="0" marL="182880" rtl="0" algn="l">
              <a:lnSpc>
                <a:spcPct val="113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ABeeZee"/>
              <a:buChar char="●"/>
            </a:pPr>
            <a:r>
              <a:rPr lang="en" sz="1300">
                <a:latin typeface="ABeeZee"/>
                <a:ea typeface="ABeeZee"/>
                <a:cs typeface="ABeeZee"/>
                <a:sym typeface="ABeeZee"/>
              </a:rPr>
              <a:t>Plug in cable to lock, begin charging, &amp; end rental</a:t>
            </a:r>
            <a:endParaRPr sz="1300">
              <a:latin typeface="ABeeZee"/>
              <a:ea typeface="ABeeZee"/>
              <a:cs typeface="ABeeZee"/>
              <a:sym typeface="ABeeZee"/>
            </a:endParaRPr>
          </a:p>
          <a:p>
            <a:pPr indent="-219709" lvl="0" marL="18288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ABeeZee"/>
              <a:buChar char="●"/>
            </a:pPr>
            <a:r>
              <a:rPr lang="en" sz="1300">
                <a:latin typeface="ABeeZee"/>
                <a:ea typeface="ABeeZee"/>
                <a:cs typeface="ABeeZee"/>
                <a:sym typeface="ABeeZee"/>
              </a:rPr>
              <a:t>Electric assist</a:t>
            </a:r>
            <a:r>
              <a:rPr lang="en" sz="1300">
                <a:latin typeface="ABeeZee"/>
                <a:ea typeface="ABeeZee"/>
                <a:cs typeface="ABeeZee"/>
                <a:sym typeface="ABeeZee"/>
              </a:rPr>
              <a:t> ⚡</a:t>
            </a:r>
            <a:r>
              <a:rPr lang="en" sz="1300">
                <a:latin typeface="ABeeZee"/>
                <a:ea typeface="ABeeZee"/>
                <a:cs typeface="ABeeZee"/>
                <a:sym typeface="ABeeZee"/>
              </a:rPr>
              <a:t>= farther, faster, &amp; sweat-free   on arrival</a:t>
            </a:r>
            <a:endParaRPr sz="13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11" name="Google Shape;111;p19"/>
          <p:cNvSpPr txBox="1"/>
          <p:nvPr/>
        </p:nvSpPr>
        <p:spPr>
          <a:xfrm>
            <a:off x="2173225" y="1374700"/>
            <a:ext cx="2480100" cy="306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9709" lvl="0" marL="18288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ABeeZee"/>
              <a:buChar char="●"/>
            </a:pPr>
            <a:r>
              <a:rPr lang="en" sz="1300">
                <a:solidFill>
                  <a:srgbClr val="6E899E"/>
                </a:solidFill>
                <a:latin typeface="ABeeZee"/>
                <a:ea typeface="ABeeZee"/>
                <a:cs typeface="ABeeZee"/>
                <a:sym typeface="ABeeZee"/>
              </a:rPr>
              <a:t>Navigation algorithm</a:t>
            </a:r>
            <a:r>
              <a:rPr lang="en" sz="1300">
                <a:latin typeface="ABeeZee"/>
                <a:ea typeface="ABeeZee"/>
                <a:cs typeface="ABeeZee"/>
                <a:sym typeface="ABeeZee"/>
              </a:rPr>
              <a:t> finds fastest Park &amp; Pedal route using real-time traffic </a:t>
            </a:r>
            <a:endParaRPr sz="1300">
              <a:latin typeface="ABeeZee"/>
              <a:ea typeface="ABeeZee"/>
              <a:cs typeface="ABeeZee"/>
              <a:sym typeface="ABeeZe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ABeeZee"/>
              <a:ea typeface="ABeeZee"/>
              <a:cs typeface="ABeeZee"/>
              <a:sym typeface="ABeeZee"/>
            </a:endParaRPr>
          </a:p>
          <a:p>
            <a:pPr indent="-219709" lvl="0" marL="18288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ABeeZee"/>
              <a:buChar char="●"/>
            </a:pPr>
            <a:r>
              <a:rPr lang="en" sz="1300">
                <a:latin typeface="ABeeZee"/>
                <a:ea typeface="ABeeZee"/>
                <a:cs typeface="ABeeZee"/>
                <a:sym typeface="ABeeZee"/>
              </a:rPr>
              <a:t>User can select Park &amp; Pedal station to </a:t>
            </a:r>
            <a:r>
              <a:rPr lang="en" sz="1300">
                <a:solidFill>
                  <a:srgbClr val="6E899E"/>
                </a:solidFill>
                <a:latin typeface="ABeeZee"/>
                <a:ea typeface="ABeeZee"/>
                <a:cs typeface="ABeeZee"/>
                <a:sym typeface="ABeeZee"/>
              </a:rPr>
              <a:t>match rider comfort</a:t>
            </a:r>
            <a:endParaRPr sz="1300">
              <a:solidFill>
                <a:srgbClr val="6E899E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rgbClr val="6E899E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-219709" lvl="0" marL="18288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300"/>
              <a:buFont typeface="ABeeZee"/>
              <a:buChar char="●"/>
            </a:pPr>
            <a:r>
              <a:rPr lang="en" sz="1300">
                <a:latin typeface="ABeeZee"/>
                <a:ea typeface="ABeeZee"/>
                <a:cs typeface="ABeeZee"/>
                <a:sym typeface="ABeeZee"/>
              </a:rPr>
              <a:t>Allows reservations</a:t>
            </a:r>
            <a:endParaRPr sz="13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12" name="Google Shape;112;p19"/>
          <p:cNvSpPr txBox="1"/>
          <p:nvPr/>
        </p:nvSpPr>
        <p:spPr>
          <a:xfrm>
            <a:off x="2086225" y="4679599"/>
            <a:ext cx="7113600" cy="2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u="sng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1</a:t>
            </a:r>
            <a:r>
              <a:rPr lang="en" sz="8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 Filed by our 20+ year partner firm Sughrue Mion, PLLC. See </a:t>
            </a:r>
            <a:r>
              <a:rPr lang="en" sz="800" u="sng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  <a:hlinkClick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Appendix D</a:t>
            </a:r>
            <a:r>
              <a:rPr lang="en" sz="8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 for details.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13" name="Google Shape;113;p19"/>
          <p:cNvSpPr txBox="1"/>
          <p:nvPr>
            <p:ph idx="1" type="body"/>
          </p:nvPr>
        </p:nvSpPr>
        <p:spPr>
          <a:xfrm>
            <a:off x="235500" y="161875"/>
            <a:ext cx="8520600" cy="7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/>
              <a:t>Our core technology:</a:t>
            </a:r>
            <a:endParaRPr b="1" sz="2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20"/>
          <p:cNvGrpSpPr/>
          <p:nvPr/>
        </p:nvGrpSpPr>
        <p:grpSpPr>
          <a:xfrm>
            <a:off x="1110278" y="910475"/>
            <a:ext cx="5748822" cy="3814826"/>
            <a:chOff x="576878" y="910475"/>
            <a:chExt cx="5748822" cy="3814826"/>
          </a:xfrm>
        </p:grpSpPr>
        <p:pic>
          <p:nvPicPr>
            <p:cNvPr id="119" name="Google Shape;119;p20"/>
            <p:cNvPicPr preferRelativeResize="0"/>
            <p:nvPr/>
          </p:nvPicPr>
          <p:blipFill rotWithShape="1">
            <a:blip r:embed="rId3">
              <a:alphaModFix/>
            </a:blip>
            <a:srcRect b="0" l="0" r="0" t="5168"/>
            <a:stretch/>
          </p:blipFill>
          <p:spPr>
            <a:xfrm>
              <a:off x="605900" y="978775"/>
              <a:ext cx="5717373" cy="374652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0" name="Google Shape;120;p20"/>
            <p:cNvSpPr/>
            <p:nvPr/>
          </p:nvSpPr>
          <p:spPr>
            <a:xfrm>
              <a:off x="4755200" y="910475"/>
              <a:ext cx="1570500" cy="469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0"/>
            <p:cNvSpPr/>
            <p:nvPr/>
          </p:nvSpPr>
          <p:spPr>
            <a:xfrm>
              <a:off x="576878" y="3776663"/>
              <a:ext cx="1570500" cy="537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2" name="Google Shape;122;p20"/>
          <p:cNvSpPr txBox="1"/>
          <p:nvPr>
            <p:ph idx="1" type="body"/>
          </p:nvPr>
        </p:nvSpPr>
        <p:spPr>
          <a:xfrm>
            <a:off x="235500" y="238075"/>
            <a:ext cx="8520600" cy="74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2400"/>
              <a:t>Market Served - Top 25 U.S. Cities:</a:t>
            </a:r>
            <a:endParaRPr b="1" sz="2400"/>
          </a:p>
        </p:txBody>
      </p:sp>
      <p:cxnSp>
        <p:nvCxnSpPr>
          <p:cNvPr id="123" name="Google Shape;123;p20"/>
          <p:cNvCxnSpPr/>
          <p:nvPr/>
        </p:nvCxnSpPr>
        <p:spPr>
          <a:xfrm flipH="1" rot="10800000">
            <a:off x="5461225" y="1629400"/>
            <a:ext cx="1351500" cy="479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24" name="Google Shape;124;p20"/>
          <p:cNvSpPr txBox="1"/>
          <p:nvPr/>
        </p:nvSpPr>
        <p:spPr>
          <a:xfrm>
            <a:off x="6883625" y="1294525"/>
            <a:ext cx="1915500" cy="74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ABeeZee"/>
                <a:ea typeface="ABeeZee"/>
                <a:cs typeface="ABeeZee"/>
                <a:sym typeface="ABeeZee"/>
              </a:rPr>
              <a:t>All Existing Bike/scooter Share serves</a:t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25" name="Google Shape;125;p20"/>
          <p:cNvSpPr txBox="1"/>
          <p:nvPr/>
        </p:nvSpPr>
        <p:spPr>
          <a:xfrm>
            <a:off x="609600" y="2718700"/>
            <a:ext cx="1826700" cy="6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33CE9A"/>
                </a:solidFill>
                <a:latin typeface="ABeeZee"/>
                <a:ea typeface="ABeeZee"/>
                <a:cs typeface="ABeeZee"/>
                <a:sym typeface="ABeeZee"/>
              </a:rPr>
              <a:t>Park &amp; Pedal</a:t>
            </a:r>
            <a:endParaRPr b="1" sz="1800">
              <a:solidFill>
                <a:srgbClr val="33CE9A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ABeeZee"/>
                <a:ea typeface="ABeeZee"/>
                <a:cs typeface="ABeeZee"/>
                <a:sym typeface="ABeeZee"/>
              </a:rPr>
              <a:t>serves</a:t>
            </a:r>
            <a:endParaRPr sz="1800"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ABeeZee"/>
              <a:ea typeface="ABeeZee"/>
              <a:cs typeface="ABeeZee"/>
              <a:sym typeface="ABeeZee"/>
            </a:endParaRPr>
          </a:p>
        </p:txBody>
      </p:sp>
      <p:cxnSp>
        <p:nvCxnSpPr>
          <p:cNvPr id="126" name="Google Shape;126;p20"/>
          <p:cNvCxnSpPr/>
          <p:nvPr/>
        </p:nvCxnSpPr>
        <p:spPr>
          <a:xfrm rot="10800000">
            <a:off x="2248125" y="2947350"/>
            <a:ext cx="876300" cy="11700"/>
          </a:xfrm>
          <a:prstGeom prst="straightConnector1">
            <a:avLst/>
          </a:prstGeom>
          <a:noFill/>
          <a:ln cap="flat" cmpd="sng" w="19050">
            <a:solidFill>
              <a:srgbClr val="000000"/>
            </a:solidFill>
            <a:prstDash val="solid"/>
            <a:round/>
            <a:headEnd len="med" w="med" type="stealth"/>
            <a:tailEnd len="med" w="med" type="none"/>
          </a:ln>
        </p:spPr>
      </p:cxnSp>
      <p:sp>
        <p:nvSpPr>
          <p:cNvPr id="127" name="Google Shape;127;p20"/>
          <p:cNvSpPr txBox="1"/>
          <p:nvPr/>
        </p:nvSpPr>
        <p:spPr>
          <a:xfrm>
            <a:off x="6437150" y="4396200"/>
            <a:ext cx="2514900" cy="59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* U.S. Census Inflow/Outflow Data for top 25 U.S. Cities</a:t>
            </a:r>
            <a:endParaRPr sz="1200">
              <a:solidFill>
                <a:srgbClr val="999999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1"/>
          <p:cNvSpPr txBox="1"/>
          <p:nvPr/>
        </p:nvSpPr>
        <p:spPr>
          <a:xfrm>
            <a:off x="5580725" y="2510881"/>
            <a:ext cx="16095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BeeZee"/>
                <a:ea typeface="ABeeZee"/>
                <a:cs typeface="ABeeZee"/>
                <a:sym typeface="ABeeZee"/>
              </a:rPr>
              <a:t>Healthier</a:t>
            </a:r>
            <a:endParaRPr sz="1600"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33" name="Google Shape;13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78600" y="1833575"/>
            <a:ext cx="715000" cy="729914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1"/>
          <p:cNvSpPr txBox="1"/>
          <p:nvPr/>
        </p:nvSpPr>
        <p:spPr>
          <a:xfrm>
            <a:off x="5536216" y="2899125"/>
            <a:ext cx="1716000" cy="17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A</a:t>
            </a:r>
            <a:r>
              <a:rPr lang="en" sz="12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ctive commute = lower burnout rates.</a:t>
            </a:r>
            <a:r>
              <a:rPr b="1" baseline="30000" lang="en" sz="12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2</a:t>
            </a:r>
            <a:endParaRPr sz="12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35" name="Google Shape;135;p21"/>
          <p:cNvSpPr txBox="1"/>
          <p:nvPr/>
        </p:nvSpPr>
        <p:spPr>
          <a:xfrm>
            <a:off x="1820425" y="945375"/>
            <a:ext cx="33006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BeeZee"/>
                <a:ea typeface="ABeeZee"/>
                <a:cs typeface="ABeeZee"/>
                <a:sym typeface="ABeeZee"/>
              </a:rPr>
              <a:t>F</a:t>
            </a:r>
            <a:r>
              <a:rPr lang="en" sz="1600">
                <a:latin typeface="ABeeZee"/>
                <a:ea typeface="ABeeZee"/>
                <a:cs typeface="ABeeZee"/>
                <a:sym typeface="ABeeZee"/>
              </a:rPr>
              <a:t>or suburban driving commuters</a:t>
            </a:r>
            <a:endParaRPr sz="16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36" name="Google Shape;136;p21"/>
          <p:cNvSpPr txBox="1"/>
          <p:nvPr/>
        </p:nvSpPr>
        <p:spPr>
          <a:xfrm>
            <a:off x="2050275" y="2510875"/>
            <a:ext cx="16677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BeeZee"/>
                <a:ea typeface="ABeeZee"/>
                <a:cs typeface="ABeeZee"/>
                <a:sym typeface="ABeeZee"/>
              </a:rPr>
              <a:t>Faster</a:t>
            </a:r>
            <a:endParaRPr sz="16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37" name="Google Shape;137;p21"/>
          <p:cNvSpPr txBox="1"/>
          <p:nvPr/>
        </p:nvSpPr>
        <p:spPr>
          <a:xfrm>
            <a:off x="328195" y="2510881"/>
            <a:ext cx="16095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BeeZee"/>
                <a:ea typeface="ABeeZee"/>
                <a:cs typeface="ABeeZee"/>
                <a:sym typeface="ABeeZee"/>
              </a:rPr>
              <a:t>Cheaper</a:t>
            </a:r>
            <a:endParaRPr sz="16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38" name="Google Shape;138;p21"/>
          <p:cNvSpPr txBox="1"/>
          <p:nvPr/>
        </p:nvSpPr>
        <p:spPr>
          <a:xfrm>
            <a:off x="3839600" y="2510881"/>
            <a:ext cx="16095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BeeZee"/>
                <a:ea typeface="ABeeZee"/>
                <a:cs typeface="ABeeZee"/>
                <a:sym typeface="ABeeZee"/>
              </a:rPr>
              <a:t>More Reliable</a:t>
            </a:r>
            <a:endParaRPr sz="1600"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39" name="Google Shape;139;p21"/>
          <p:cNvSpPr txBox="1"/>
          <p:nvPr/>
        </p:nvSpPr>
        <p:spPr>
          <a:xfrm>
            <a:off x="7356275" y="2510875"/>
            <a:ext cx="13827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ABeeZee"/>
                <a:ea typeface="ABeeZee"/>
                <a:cs typeface="ABeeZee"/>
                <a:sym typeface="ABeeZee"/>
              </a:rPr>
              <a:t>Greener</a:t>
            </a:r>
            <a:endParaRPr sz="1600">
              <a:latin typeface="ABeeZee"/>
              <a:ea typeface="ABeeZee"/>
              <a:cs typeface="ABeeZee"/>
              <a:sym typeface="ABeeZee"/>
            </a:endParaRPr>
          </a:p>
        </p:txBody>
      </p:sp>
      <p:cxnSp>
        <p:nvCxnSpPr>
          <p:cNvPr id="140" name="Google Shape;140;p21"/>
          <p:cNvCxnSpPr/>
          <p:nvPr/>
        </p:nvCxnSpPr>
        <p:spPr>
          <a:xfrm>
            <a:off x="1968700" y="1718200"/>
            <a:ext cx="0" cy="2339400"/>
          </a:xfrm>
          <a:prstGeom prst="straightConnector1">
            <a:avLst/>
          </a:prstGeom>
          <a:noFill/>
          <a:ln cap="flat" cmpd="sng" w="19050">
            <a:solidFill>
              <a:srgbClr val="E4ED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1" name="Google Shape;141;p21"/>
          <p:cNvCxnSpPr/>
          <p:nvPr/>
        </p:nvCxnSpPr>
        <p:spPr>
          <a:xfrm>
            <a:off x="3746025" y="1718200"/>
            <a:ext cx="0" cy="2339400"/>
          </a:xfrm>
          <a:prstGeom prst="straightConnector1">
            <a:avLst/>
          </a:prstGeom>
          <a:noFill/>
          <a:ln cap="flat" cmpd="sng" w="19050">
            <a:solidFill>
              <a:srgbClr val="E4ED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2" name="Google Shape;142;p21"/>
          <p:cNvCxnSpPr/>
          <p:nvPr/>
        </p:nvCxnSpPr>
        <p:spPr>
          <a:xfrm>
            <a:off x="5516000" y="1718200"/>
            <a:ext cx="0" cy="2339400"/>
          </a:xfrm>
          <a:prstGeom prst="straightConnector1">
            <a:avLst/>
          </a:prstGeom>
          <a:noFill/>
          <a:ln cap="flat" cmpd="sng" w="19050">
            <a:solidFill>
              <a:srgbClr val="E4EDF4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43" name="Google Shape;143;p21"/>
          <p:cNvCxnSpPr/>
          <p:nvPr/>
        </p:nvCxnSpPr>
        <p:spPr>
          <a:xfrm>
            <a:off x="7280075" y="1718200"/>
            <a:ext cx="0" cy="2339400"/>
          </a:xfrm>
          <a:prstGeom prst="straightConnector1">
            <a:avLst/>
          </a:prstGeom>
          <a:noFill/>
          <a:ln cap="flat" cmpd="sng" w="19050">
            <a:solidFill>
              <a:srgbClr val="E4EDF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4" name="Google Shape;144;p21"/>
          <p:cNvSpPr txBox="1"/>
          <p:nvPr/>
        </p:nvSpPr>
        <p:spPr>
          <a:xfrm>
            <a:off x="331925" y="338950"/>
            <a:ext cx="8235900" cy="5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ABeeZee"/>
                <a:ea typeface="ABeeZee"/>
                <a:cs typeface="ABeeZee"/>
                <a:sym typeface="ABeeZee"/>
              </a:rPr>
              <a:t>Long-term b</a:t>
            </a:r>
            <a:r>
              <a:rPr b="1" lang="en" sz="2400">
                <a:latin typeface="ABeeZee"/>
                <a:ea typeface="ABeeZee"/>
                <a:cs typeface="ABeeZee"/>
                <a:sym typeface="ABeeZee"/>
              </a:rPr>
              <a:t>enefits:</a:t>
            </a:r>
            <a:endParaRPr b="1" sz="2400">
              <a:solidFill>
                <a:srgbClr val="2CBF8D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45" name="Google Shape;14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1675" y="1850600"/>
            <a:ext cx="680600" cy="71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86825" y="1890625"/>
            <a:ext cx="714995" cy="6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47050" y="1892125"/>
            <a:ext cx="715000" cy="67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24259" y="1892125"/>
            <a:ext cx="715000" cy="670308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1"/>
          <p:cNvSpPr txBox="1"/>
          <p:nvPr/>
        </p:nvSpPr>
        <p:spPr>
          <a:xfrm>
            <a:off x="339225" y="2899125"/>
            <a:ext cx="1667700" cy="17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Saves parking and driving costs.</a:t>
            </a:r>
            <a:r>
              <a:rPr b="1" baseline="30000" lang="en" sz="12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1</a:t>
            </a:r>
            <a:endParaRPr sz="12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50" name="Google Shape;150;p21"/>
          <p:cNvSpPr txBox="1"/>
          <p:nvPr/>
        </p:nvSpPr>
        <p:spPr>
          <a:xfrm>
            <a:off x="2033009" y="2899125"/>
            <a:ext cx="1667700" cy="17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rgbClr val="33CE9A"/>
                </a:solidFill>
                <a:latin typeface="ABeeZee"/>
                <a:ea typeface="ABeeZee"/>
                <a:cs typeface="ABeeZee"/>
                <a:sym typeface="ABeeZee"/>
              </a:rPr>
              <a:t>F</a:t>
            </a:r>
            <a:r>
              <a:rPr lang="en" sz="1200" u="sng">
                <a:solidFill>
                  <a:srgbClr val="33CE9A"/>
                </a:solidFill>
                <a:latin typeface="ABeeZee"/>
                <a:ea typeface="ABeeZee"/>
                <a:cs typeface="ABeeZee"/>
                <a:sym typeface="ABeeZee"/>
              </a:rPr>
              <a:t>aster than driving for 38%-58%</a:t>
            </a:r>
            <a:r>
              <a:rPr baseline="30000" lang="en" sz="1200">
                <a:solidFill>
                  <a:srgbClr val="33CE9A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r>
              <a:rPr lang="en" sz="12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of drivers.</a:t>
            </a:r>
            <a:endParaRPr sz="12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51" name="Google Shape;151;p21"/>
          <p:cNvSpPr txBox="1"/>
          <p:nvPr/>
        </p:nvSpPr>
        <p:spPr>
          <a:xfrm>
            <a:off x="3800125" y="2899125"/>
            <a:ext cx="1716000" cy="17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E</a:t>
            </a:r>
            <a:r>
              <a:rPr lang="en" sz="12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-bikes don’t get stuck in traffic.</a:t>
            </a:r>
            <a:endParaRPr sz="12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152" name="Google Shape;152;p21"/>
          <p:cNvSpPr txBox="1"/>
          <p:nvPr/>
        </p:nvSpPr>
        <p:spPr>
          <a:xfrm>
            <a:off x="7388200" y="2899125"/>
            <a:ext cx="1577700" cy="17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57E84"/>
                </a:solidFill>
                <a:latin typeface="ABeeZee"/>
                <a:ea typeface="ABeeZee"/>
                <a:cs typeface="ABeeZee"/>
                <a:sym typeface="ABeeZee"/>
              </a:rPr>
              <a:t>Eliminates the most polluting segment of the journey.</a:t>
            </a:r>
            <a:endParaRPr sz="1200">
              <a:solidFill>
                <a:srgbClr val="757E84"/>
              </a:solidFill>
              <a:latin typeface="ABeeZee"/>
              <a:ea typeface="ABeeZee"/>
              <a:cs typeface="ABeeZee"/>
              <a:sym typeface="ABeeZee"/>
            </a:endParaRPr>
          </a:p>
        </p:txBody>
      </p:sp>
      <p:pic>
        <p:nvPicPr>
          <p:cNvPr id="153" name="Google Shape;153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121120" y="1018766"/>
            <a:ext cx="1635487" cy="287788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1"/>
          <p:cNvSpPr txBox="1"/>
          <p:nvPr/>
        </p:nvSpPr>
        <p:spPr>
          <a:xfrm>
            <a:off x="93600" y="4515850"/>
            <a:ext cx="9106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800" u="sng">
              <a:solidFill>
                <a:srgbClr val="999999"/>
              </a:solidFill>
              <a:latin typeface="ABeeZee"/>
              <a:ea typeface="ABeeZee"/>
              <a:cs typeface="ABeeZee"/>
              <a:sym typeface="ABeeZee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u="sng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1</a:t>
            </a:r>
            <a:r>
              <a:rPr lang="en" sz="8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 Comprehensive census data analysis </a:t>
            </a:r>
            <a:r>
              <a:rPr lang="en" sz="800" u="sng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2</a:t>
            </a:r>
            <a:r>
              <a:rPr lang="en" sz="800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</a:rPr>
              <a:t> </a:t>
            </a:r>
            <a:r>
              <a:rPr lang="en" sz="800" u="sng">
                <a:solidFill>
                  <a:srgbClr val="999999"/>
                </a:solidFill>
                <a:latin typeface="ABeeZee"/>
                <a:ea typeface="ABeeZee"/>
                <a:cs typeface="ABeeZee"/>
                <a:sym typeface="ABeeZee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Barreck, 2015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55" name="Google Shape;155;p21"/>
          <p:cNvSpPr txBox="1"/>
          <p:nvPr/>
        </p:nvSpPr>
        <p:spPr>
          <a:xfrm>
            <a:off x="6764575" y="942013"/>
            <a:ext cx="527400" cy="4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rPr>
              <a:t>is: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